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8" r:id="rId4"/>
    <p:sldId id="332" r:id="rId5"/>
    <p:sldId id="319" r:id="rId6"/>
    <p:sldId id="316" r:id="rId7"/>
    <p:sldId id="306" r:id="rId8"/>
    <p:sldId id="307" r:id="rId9"/>
    <p:sldId id="267" r:id="rId10"/>
    <p:sldId id="309" r:id="rId11"/>
    <p:sldId id="310" r:id="rId12"/>
    <p:sldId id="311" r:id="rId13"/>
    <p:sldId id="312" r:id="rId14"/>
    <p:sldId id="313" r:id="rId15"/>
    <p:sldId id="314" r:id="rId16"/>
    <p:sldId id="315" r:id="rId17"/>
    <p:sldId id="320" r:id="rId18"/>
    <p:sldId id="321" r:id="rId19"/>
    <p:sldId id="322" r:id="rId20"/>
    <p:sldId id="323" r:id="rId21"/>
    <p:sldId id="324" r:id="rId22"/>
    <p:sldId id="325" r:id="rId23"/>
    <p:sldId id="326" r:id="rId24"/>
    <p:sldId id="327" r:id="rId25"/>
    <p:sldId id="328" r:id="rId26"/>
    <p:sldId id="331" r:id="rId27"/>
    <p:sldId id="329" r:id="rId28"/>
    <p:sldId id="330"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p:scale>
          <a:sx n="99" d="100"/>
          <a:sy n="99" d="100"/>
        </p:scale>
        <p:origin x="103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3/11/2022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HVAC SERVICES</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normAutofit fontScale="92500"/>
          </a:bodyPr>
          <a:lstStyle/>
          <a:p>
            <a:r>
              <a:rPr lang="en-US" sz="4000" dirty="0" smtClean="0">
                <a:solidFill>
                  <a:schemeClr val="tx1"/>
                </a:solidFill>
                <a:latin typeface="AGA Granada غرناطة V2" pitchFamily="2" charset="-78"/>
                <a:cs typeface="AGA Granada غرناطة V2" pitchFamily="2" charset="-78"/>
              </a:rPr>
              <a:t>Dr. Wameedh. T.M. Al-</a:t>
            </a:r>
            <a:r>
              <a:rPr lang="en-US" sz="4000" dirty="0" err="1" smtClean="0">
                <a:solidFill>
                  <a:schemeClr val="tx1"/>
                </a:solidFill>
                <a:latin typeface="AGA Granada غرناطة V2" pitchFamily="2" charset="-78"/>
                <a:cs typeface="AGA Granada غرناطة V2" pitchFamily="2" charset="-78"/>
              </a:rPr>
              <a:t>Tameemi</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smtClean="0"/>
              <a:t>3. Clothing </a:t>
            </a:r>
            <a:r>
              <a:rPr lang="en-US" sz="2400" b="1" dirty="0"/>
              <a:t>and Activity as a function of Individual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1477328"/>
          </a:xfrm>
          <a:prstGeom prst="rect">
            <a:avLst/>
          </a:prstGeom>
        </p:spPr>
        <p:txBody>
          <a:bodyPr wrap="square">
            <a:spAutoFit/>
          </a:bodyPr>
          <a:lstStyle/>
          <a:p>
            <a:pPr algn="just"/>
            <a:r>
              <a:rPr lang="en-US" sz="1500" dirty="0"/>
              <a:t>The third group of factors influencing comfort is the amount of clothing </a:t>
            </a:r>
            <a:r>
              <a:rPr lang="en-US" sz="1500" dirty="0" smtClean="0"/>
              <a:t>and the </a:t>
            </a:r>
            <a:r>
              <a:rPr lang="en-US" sz="1500" dirty="0"/>
              <a:t>activity level of the individual. If we are wearing light clothing, the </a:t>
            </a:r>
            <a:r>
              <a:rPr lang="en-US" sz="1500" dirty="0" smtClean="0"/>
              <a:t>space needs </a:t>
            </a:r>
            <a:r>
              <a:rPr lang="en-US" sz="1500" dirty="0"/>
              <a:t>to be warmer for comfort than if we are heavily clothed. Similarly, </a:t>
            </a:r>
            <a:r>
              <a:rPr lang="en-US" sz="1500" dirty="0" smtClean="0"/>
              <a:t>when we </a:t>
            </a:r>
            <a:r>
              <a:rPr lang="en-US" sz="1500" dirty="0"/>
              <a:t>are involved in strenuous activity, we generate considerable body heat </a:t>
            </a:r>
            <a:r>
              <a:rPr lang="en-US" sz="1500" dirty="0" smtClean="0"/>
              <a:t>and are </a:t>
            </a:r>
            <a:r>
              <a:rPr lang="en-US" sz="1500" dirty="0"/>
              <a:t>comfortable with a lower space </a:t>
            </a:r>
            <a:r>
              <a:rPr lang="en-US" sz="1500" dirty="0" smtClean="0"/>
              <a:t>temperature. In </a:t>
            </a:r>
            <a:r>
              <a:rPr lang="en-US" sz="1500" dirty="0"/>
              <a:t>the summer, in many business offices, managers wear suits with shirts </a:t>
            </a:r>
            <a:r>
              <a:rPr lang="en-US" sz="1500" dirty="0" smtClean="0"/>
              <a:t>and jackets </a:t>
            </a:r>
            <a:r>
              <a:rPr lang="en-US" sz="1500" dirty="0"/>
              <a:t>while staff members may have bare arms, and light clothing. The </a:t>
            </a:r>
            <a:r>
              <a:rPr lang="en-US" sz="1500" dirty="0" smtClean="0"/>
              <a:t>same space </a:t>
            </a:r>
            <a:r>
              <a:rPr lang="en-US" sz="1500" dirty="0"/>
              <a:t>may be thermally comfortable to one group and uncomfortable to the </a:t>
            </a:r>
            <a:r>
              <a:rPr lang="en-US" sz="1500" dirty="0" smtClean="0"/>
              <a:t>other. </a:t>
            </a:r>
            <a:endParaRPr lang="en-US" sz="1500" dirty="0"/>
          </a:p>
        </p:txBody>
      </p:sp>
      <p:sp>
        <p:nvSpPr>
          <p:cNvPr id="3" name="Rectangle 2"/>
          <p:cNvSpPr/>
          <p:nvPr/>
        </p:nvSpPr>
        <p:spPr>
          <a:xfrm>
            <a:off x="323813" y="3284984"/>
            <a:ext cx="8424936" cy="1754326"/>
          </a:xfrm>
          <a:prstGeom prst="rect">
            <a:avLst/>
          </a:prstGeom>
        </p:spPr>
        <p:txBody>
          <a:bodyPr wrap="square">
            <a:spAutoFit/>
          </a:bodyPr>
          <a:lstStyle/>
          <a:p>
            <a:pPr algn="just" rtl="1"/>
            <a:r>
              <a:rPr lang="ar-IQ" dirty="0"/>
              <a:t>المجموعة الثالثة من العوامل التي تؤثر على الراحة هي كمية الملابس ومستوى نشاط الفرد. إذا كنا نرتدي ملابس خفيفة ، فيجب أن </a:t>
            </a:r>
            <a:r>
              <a:rPr lang="ar-IQ" dirty="0" smtClean="0"/>
              <a:t>يكون الفضاء أكثر </a:t>
            </a:r>
            <a:r>
              <a:rPr lang="ar-IQ" dirty="0"/>
              <a:t>دفئا </a:t>
            </a:r>
            <a:r>
              <a:rPr lang="ar-IQ" dirty="0" smtClean="0"/>
              <a:t>مما </a:t>
            </a:r>
            <a:r>
              <a:rPr lang="ar-IQ" dirty="0"/>
              <a:t>لو كنا نرتدي ملابس </a:t>
            </a:r>
            <a:r>
              <a:rPr lang="ar-IQ" dirty="0" smtClean="0"/>
              <a:t>ثقيلة لكي نشعر بالراحة. </a:t>
            </a:r>
            <a:r>
              <a:rPr lang="ar-IQ" dirty="0"/>
              <a:t>وبالمثل، عندما نشارك في نشاط </a:t>
            </a:r>
            <a:r>
              <a:rPr lang="ar-IQ" dirty="0" smtClean="0"/>
              <a:t>شاق، ويتم </a:t>
            </a:r>
            <a:r>
              <a:rPr lang="ar-IQ" dirty="0"/>
              <a:t>توليد حرارة </a:t>
            </a:r>
            <a:r>
              <a:rPr lang="ar-IQ" dirty="0" smtClean="0"/>
              <a:t>كبيرة من الاجسام فانها تكون مريحة </a:t>
            </a:r>
            <a:r>
              <a:rPr lang="ar-IQ" dirty="0"/>
              <a:t>مع انخفاض درجة حرارة الفضاء. وفي الصيف، يرتدي المديرون في العديد من مكاتب الأعمال بدلات مع قمصان وسترات بينما قد </a:t>
            </a:r>
            <a:r>
              <a:rPr lang="ar-IQ" dirty="0" smtClean="0"/>
              <a:t>يرتدي باقي الموظفين قمصان ذات اكمام قصيرة وملابس </a:t>
            </a:r>
            <a:r>
              <a:rPr lang="ar-IQ" dirty="0"/>
              <a:t>خفيفة. قد تكون نفس المساحة مريحة حراريا لمجموعة واحدة وغير مريحة للمجموعة الأخرى. </a:t>
            </a:r>
            <a:endParaRPr lang="en-US" dirty="0"/>
          </a:p>
        </p:txBody>
      </p:sp>
    </p:spTree>
    <p:extLst>
      <p:ext uri="{BB962C8B-B14F-4D97-AF65-F5344CB8AC3E}">
        <p14:creationId xmlns:p14="http://schemas.microsoft.com/office/powerpoint/2010/main" val="86670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smtClean="0"/>
              <a:t>Thermal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1569660"/>
          </a:xfrm>
          <a:prstGeom prst="rect">
            <a:avLst/>
          </a:prstGeom>
        </p:spPr>
        <p:txBody>
          <a:bodyPr wrap="square">
            <a:spAutoFit/>
          </a:bodyPr>
          <a:lstStyle/>
          <a:p>
            <a:r>
              <a:rPr lang="en-US" sz="1500" dirty="0" smtClean="0"/>
              <a:t>Thermal comfort defined by ASHRAE as: </a:t>
            </a:r>
            <a:r>
              <a:rPr lang="en-US" sz="1600" b="1" dirty="0"/>
              <a:t>that condition of mind </a:t>
            </a:r>
            <a:r>
              <a:rPr lang="en-US" sz="1600" b="1" dirty="0" smtClean="0"/>
              <a:t>which expresses </a:t>
            </a:r>
            <a:r>
              <a:rPr lang="en-US" sz="1600" b="1" dirty="0"/>
              <a:t>satisfaction with the thermal environment and is assessed </a:t>
            </a:r>
            <a:r>
              <a:rPr lang="en-US" sz="1600" b="1" dirty="0" smtClean="0"/>
              <a:t>by </a:t>
            </a:r>
            <a:r>
              <a:rPr lang="en-US" sz="1600" b="1" dirty="0"/>
              <a:t>subjective </a:t>
            </a:r>
            <a:r>
              <a:rPr lang="en-US" sz="1600" b="1" dirty="0" smtClean="0"/>
              <a:t>evaluation</a:t>
            </a:r>
            <a:r>
              <a:rPr lang="en-US" sz="1600" dirty="0" smtClean="0"/>
              <a:t>.” </a:t>
            </a:r>
            <a:r>
              <a:rPr lang="en-US" sz="1600" dirty="0"/>
              <a:t>There is no way “state of mind” can be measured.</a:t>
            </a:r>
          </a:p>
          <a:p>
            <a:r>
              <a:rPr lang="en-US" sz="1600" dirty="0"/>
              <a:t>As a result, all comfort data are based on researchers asking questions </a:t>
            </a:r>
            <a:r>
              <a:rPr lang="en-US" sz="1600" dirty="0" smtClean="0"/>
              <a:t>about particular </a:t>
            </a:r>
            <a:r>
              <a:rPr lang="en-US" sz="1600" dirty="0"/>
              <a:t>situations, to build a numerical model of comfort conditions. </a:t>
            </a:r>
            <a:r>
              <a:rPr lang="en-US" sz="1600" dirty="0" smtClean="0"/>
              <a:t>The model </a:t>
            </a:r>
            <a:r>
              <a:rPr lang="en-US" sz="1600" dirty="0"/>
              <a:t>is based on answers to questions by </a:t>
            </a:r>
            <a:r>
              <a:rPr lang="en-US" sz="1600" dirty="0" smtClean="0"/>
              <a:t>many people </a:t>
            </a:r>
            <a:r>
              <a:rPr lang="en-US" sz="1600" dirty="0"/>
              <a:t>under many </a:t>
            </a:r>
            <a:r>
              <a:rPr lang="en-US" sz="1600" dirty="0" smtClean="0"/>
              <a:t>different experimental </a:t>
            </a:r>
            <a:r>
              <a:rPr lang="en-US" sz="1600" dirty="0"/>
              <a:t>conditions.</a:t>
            </a:r>
            <a:endParaRPr lang="en-US" sz="1500" dirty="0"/>
          </a:p>
        </p:txBody>
      </p:sp>
      <p:sp>
        <p:nvSpPr>
          <p:cNvPr id="3" name="Rectangle 2"/>
          <p:cNvSpPr/>
          <p:nvPr/>
        </p:nvSpPr>
        <p:spPr>
          <a:xfrm>
            <a:off x="323813" y="2996952"/>
            <a:ext cx="8424936" cy="1200329"/>
          </a:xfrm>
          <a:prstGeom prst="rect">
            <a:avLst/>
          </a:prstGeom>
        </p:spPr>
        <p:txBody>
          <a:bodyPr wrap="square">
            <a:spAutoFit/>
          </a:bodyPr>
          <a:lstStyle/>
          <a:p>
            <a:pPr algn="just" rtl="1"/>
            <a:r>
              <a:rPr lang="ar-IQ" dirty="0" smtClean="0"/>
              <a:t>تعرف الراحة الحرارية بواسطة </a:t>
            </a:r>
            <a:r>
              <a:rPr lang="en-US" dirty="0" smtClean="0"/>
              <a:t>ASHRAE </a:t>
            </a:r>
            <a:r>
              <a:rPr lang="ar-IQ" dirty="0" smtClean="0"/>
              <a:t> بأنها: </a:t>
            </a:r>
            <a:r>
              <a:rPr lang="ar-IQ" dirty="0"/>
              <a:t>تلك الحالة الذهنية التي تعبر عن الرضا عن البيئة الحرارية ويتم تقييمها من خلال التقييم الذاتي. التقييم." لا توجد طريقة يمكن قياس "الحالة الذهنية". ونتيجة لذلك، تستند جميع بيانات الراحة إلى الباحثين الذين يطرحون أسئلة حول حالات معينة، لبناء نموذج رقمي لظروف الراحة. ويستند النموذج على إجابات على أسئلة كثير من الناس في ظل العديد من الظروف التجريبية المختلفة.</a:t>
            </a:r>
            <a:endParaRPr lang="en-US" dirty="0"/>
          </a:p>
        </p:txBody>
      </p:sp>
    </p:spTree>
    <p:extLst>
      <p:ext uri="{BB962C8B-B14F-4D97-AF65-F5344CB8AC3E}">
        <p14:creationId xmlns:p14="http://schemas.microsoft.com/office/powerpoint/2010/main" val="174672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Factors Influencing Thermal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4508927"/>
          </a:xfrm>
          <a:prstGeom prst="rect">
            <a:avLst/>
          </a:prstGeom>
        </p:spPr>
        <p:txBody>
          <a:bodyPr wrap="square">
            <a:spAutoFit/>
          </a:bodyPr>
          <a:lstStyle/>
          <a:p>
            <a:r>
              <a:rPr lang="en-US" sz="1500" dirty="0" smtClean="0"/>
              <a:t>There are seven factors affecting the thermal comfort:</a:t>
            </a:r>
          </a:p>
          <a:p>
            <a:r>
              <a:rPr lang="en-US" sz="1600" dirty="0"/>
              <a:t>Personal</a:t>
            </a:r>
          </a:p>
          <a:p>
            <a:r>
              <a:rPr lang="en-US" sz="1600" dirty="0"/>
              <a:t>1. Activity level</a:t>
            </a:r>
          </a:p>
          <a:p>
            <a:r>
              <a:rPr lang="en-US" sz="1600" dirty="0"/>
              <a:t>2. Clothing</a:t>
            </a:r>
          </a:p>
          <a:p>
            <a:r>
              <a:rPr lang="en-US" sz="1600" dirty="0"/>
              <a:t>Individual Characteristics</a:t>
            </a:r>
          </a:p>
          <a:p>
            <a:r>
              <a:rPr lang="en-US" sz="1600" dirty="0"/>
              <a:t>3. Expectation</a:t>
            </a:r>
          </a:p>
          <a:p>
            <a:r>
              <a:rPr lang="en-US" sz="1600" dirty="0"/>
              <a:t>Environmental Conditions and Architectural Effects</a:t>
            </a:r>
          </a:p>
          <a:p>
            <a:r>
              <a:rPr lang="en-US" sz="1600" dirty="0"/>
              <a:t>4. Air temperature</a:t>
            </a:r>
          </a:p>
          <a:p>
            <a:r>
              <a:rPr lang="en-US" sz="1600" dirty="0"/>
              <a:t>5. Radiant temperature</a:t>
            </a:r>
          </a:p>
          <a:p>
            <a:r>
              <a:rPr lang="en-US" sz="1600" dirty="0"/>
              <a:t>6. Humidity</a:t>
            </a:r>
          </a:p>
          <a:p>
            <a:r>
              <a:rPr lang="en-US" sz="1600" dirty="0" smtClean="0"/>
              <a:t>7. Air speed</a:t>
            </a:r>
          </a:p>
          <a:p>
            <a:r>
              <a:rPr lang="en-US" sz="1600" b="1" i="1" dirty="0" smtClean="0"/>
              <a:t>1</a:t>
            </a:r>
            <a:r>
              <a:rPr lang="en-US" sz="1600" b="1" i="1" dirty="0"/>
              <a:t>. Activity Level</a:t>
            </a:r>
          </a:p>
          <a:p>
            <a:r>
              <a:rPr lang="en-US" sz="1600" dirty="0"/>
              <a:t>The human body continuously produces heat through a process </a:t>
            </a:r>
            <a:r>
              <a:rPr lang="en-US" sz="1600" dirty="0" smtClean="0"/>
              <a:t>call “metabolism</a:t>
            </a:r>
            <a:r>
              <a:rPr lang="en-US" sz="1600" dirty="0"/>
              <a:t>.” This heat must be emitted from the body to maintain a </a:t>
            </a:r>
            <a:r>
              <a:rPr lang="en-US" sz="1600" dirty="0" smtClean="0"/>
              <a:t>fairly constant </a:t>
            </a:r>
            <a:r>
              <a:rPr lang="en-US" sz="1600" dirty="0"/>
              <a:t>core temperature, and ideally, a comfortable skin temperature. </a:t>
            </a:r>
            <a:r>
              <a:rPr lang="en-US" sz="1600" dirty="0" smtClean="0"/>
              <a:t>We produce </a:t>
            </a:r>
            <a:r>
              <a:rPr lang="en-US" sz="1600" dirty="0"/>
              <a:t>heat at a minimum rate when asleep. As activity increases, from </a:t>
            </a:r>
            <a:r>
              <a:rPr lang="en-US" sz="1600" dirty="0" smtClean="0"/>
              <a:t>sitting to </a:t>
            </a:r>
            <a:r>
              <a:rPr lang="en-US" sz="1600" dirty="0"/>
              <a:t>walking to running, so the metabolic heat produced </a:t>
            </a:r>
            <a:r>
              <a:rPr lang="en-US" sz="1600" dirty="0" smtClean="0"/>
              <a:t>increases. The </a:t>
            </a:r>
            <a:r>
              <a:rPr lang="en-US" sz="1600" dirty="0"/>
              <a:t>standard measure of activity level is the “met.” One met is the </a:t>
            </a:r>
            <a:r>
              <a:rPr lang="en-US" sz="1600" dirty="0" smtClean="0"/>
              <a:t>metabolic rate </a:t>
            </a:r>
            <a:r>
              <a:rPr lang="en-US" sz="1600" dirty="0"/>
              <a:t>(heat output per unit area of skin) for an individual who is seated and at </a:t>
            </a:r>
            <a:r>
              <a:rPr lang="en-US" sz="1600" dirty="0" smtClean="0"/>
              <a:t>rest. Typical </a:t>
            </a:r>
            <a:r>
              <a:rPr lang="en-US" sz="1600" dirty="0"/>
              <a:t>activity levels and the corresponding met values are shown in </a:t>
            </a:r>
            <a:r>
              <a:rPr lang="en-US" sz="1600" i="1" dirty="0" smtClean="0"/>
              <a:t>table 1</a:t>
            </a:r>
            <a:r>
              <a:rPr lang="en-US" sz="1600" dirty="0"/>
              <a:t>.</a:t>
            </a:r>
            <a:endParaRPr lang="en-US" sz="1500" dirty="0"/>
          </a:p>
        </p:txBody>
      </p:sp>
      <p:pic>
        <p:nvPicPr>
          <p:cNvPr id="5" name="Picture 4"/>
          <p:cNvPicPr>
            <a:picLocks noChangeAspect="1"/>
          </p:cNvPicPr>
          <p:nvPr/>
        </p:nvPicPr>
        <p:blipFill>
          <a:blip r:embed="rId2"/>
          <a:stretch>
            <a:fillRect/>
          </a:stretch>
        </p:blipFill>
        <p:spPr>
          <a:xfrm>
            <a:off x="5025438" y="1052736"/>
            <a:ext cx="3899364" cy="2304256"/>
          </a:xfrm>
          <a:prstGeom prst="rect">
            <a:avLst/>
          </a:prstGeom>
        </p:spPr>
      </p:pic>
      <p:sp>
        <p:nvSpPr>
          <p:cNvPr id="6" name="TextBox 5"/>
          <p:cNvSpPr txBox="1"/>
          <p:nvPr/>
        </p:nvSpPr>
        <p:spPr>
          <a:xfrm>
            <a:off x="5025438" y="3356992"/>
            <a:ext cx="3899364" cy="600164"/>
          </a:xfrm>
          <a:prstGeom prst="rect">
            <a:avLst/>
          </a:prstGeom>
          <a:noFill/>
        </p:spPr>
        <p:txBody>
          <a:bodyPr wrap="square" rtlCol="0">
            <a:spAutoFit/>
          </a:bodyPr>
          <a:lstStyle/>
          <a:p>
            <a:r>
              <a:rPr lang="en-US" sz="1100" b="1" dirty="0" smtClean="0"/>
              <a:t>Table1. </a:t>
            </a:r>
            <a:r>
              <a:rPr lang="en-US" sz="1100" dirty="0"/>
              <a:t>Typical Metabolic Heat Generation for Various Activities (Standard </a:t>
            </a:r>
            <a:r>
              <a:rPr lang="en-US" sz="1100" dirty="0" smtClean="0"/>
              <a:t>55,Normative </a:t>
            </a:r>
            <a:r>
              <a:rPr lang="en-US" sz="1100" dirty="0"/>
              <a:t>Appendix A, Extracted data) ∗1met = 50 kcal/h ·m2</a:t>
            </a:r>
          </a:p>
        </p:txBody>
      </p:sp>
      <p:sp>
        <p:nvSpPr>
          <p:cNvPr id="3" name="Rectangle 2"/>
          <p:cNvSpPr/>
          <p:nvPr/>
        </p:nvSpPr>
        <p:spPr>
          <a:xfrm>
            <a:off x="214282" y="5561663"/>
            <a:ext cx="8703672" cy="954107"/>
          </a:xfrm>
          <a:prstGeom prst="rect">
            <a:avLst/>
          </a:prstGeom>
        </p:spPr>
        <p:txBody>
          <a:bodyPr wrap="square">
            <a:spAutoFit/>
          </a:bodyPr>
          <a:lstStyle/>
          <a:p>
            <a:pPr algn="justLow" rtl="1"/>
            <a:r>
              <a:rPr lang="ar-IQ" sz="1400" dirty="0"/>
              <a:t>ينتج جسم الإنسان الحرارة باستمرار من خلال عملية تسمى "التمثيل الغذائي". يجب أن تنبعث هذه الحرارة من الجسم للحفاظ على درجة </a:t>
            </a:r>
            <a:r>
              <a:rPr lang="ar-IQ" sz="1400" dirty="0" smtClean="0"/>
              <a:t>حرارته ثابتة </a:t>
            </a:r>
            <a:r>
              <a:rPr lang="ar-IQ" sz="1400" dirty="0"/>
              <a:t>إلى حد ما ، </a:t>
            </a:r>
            <a:r>
              <a:rPr lang="ar-IQ" sz="1400" dirty="0" smtClean="0"/>
              <a:t>لتكون درجة </a:t>
            </a:r>
            <a:r>
              <a:rPr lang="ar-IQ" sz="1400" dirty="0"/>
              <a:t>حرارة </a:t>
            </a:r>
            <a:r>
              <a:rPr lang="ar-IQ" sz="1400" dirty="0" smtClean="0"/>
              <a:t>البشرة مريحة. </a:t>
            </a:r>
            <a:r>
              <a:rPr lang="ar-IQ" sz="1400" dirty="0"/>
              <a:t>نحن ننتج الحرارة </a:t>
            </a:r>
            <a:r>
              <a:rPr lang="ar-IQ" sz="1400" dirty="0" smtClean="0"/>
              <a:t>باقل معدل عند </a:t>
            </a:r>
            <a:r>
              <a:rPr lang="ar-IQ" sz="1400" dirty="0"/>
              <a:t>النوم. مع زيادة النشاط ، من الجلوس إلى المشي إلى الجري ، تزداد الحرارة الأيضية المنتجة. المقياس القياسي لمستوى النشاط هو </a:t>
            </a:r>
            <a:r>
              <a:rPr lang="ar-IQ" sz="1400" dirty="0" smtClean="0"/>
              <a:t>“</a:t>
            </a:r>
            <a:r>
              <a:rPr lang="en-US" sz="1400" dirty="0" smtClean="0"/>
              <a:t>met</a:t>
            </a:r>
            <a:r>
              <a:rPr lang="ar-IQ" sz="1400" dirty="0" smtClean="0"/>
              <a:t>". وحدة واحدة تعادل </a:t>
            </a:r>
            <a:r>
              <a:rPr lang="ar-IQ" sz="1400" dirty="0"/>
              <a:t>معدل الأيض (الناتج الحراري لكل وحدة مساحة من الجلد) للفرد الذي يجلس وفي حالة راحة. ويبين الجدول 1 مستويات النشاط النموذجية والقيم المقابلة لها.</a:t>
            </a:r>
            <a:endParaRPr lang="en-US" sz="1400" dirty="0"/>
          </a:p>
        </p:txBody>
      </p:sp>
    </p:spTree>
    <p:extLst>
      <p:ext uri="{BB962C8B-B14F-4D97-AF65-F5344CB8AC3E}">
        <p14:creationId xmlns:p14="http://schemas.microsoft.com/office/powerpoint/2010/main" val="182051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586"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Factors Influencing Thermal Comfort</a:t>
            </a:r>
            <a:endParaRPr lang="en-US" sz="1600" b="1" dirty="0" smtClean="0">
              <a:latin typeface="Arial Black" pitchFamily="34" charset="0"/>
              <a:cs typeface="(AH) Manal Black" pitchFamily="2" charset="-78"/>
            </a:endParaRPr>
          </a:p>
        </p:txBody>
      </p:sp>
      <p:sp>
        <p:nvSpPr>
          <p:cNvPr id="2" name="Rectangle 1"/>
          <p:cNvSpPr/>
          <p:nvPr/>
        </p:nvSpPr>
        <p:spPr>
          <a:xfrm>
            <a:off x="224586" y="807095"/>
            <a:ext cx="8643998" cy="3046988"/>
          </a:xfrm>
          <a:prstGeom prst="rect">
            <a:avLst/>
          </a:prstGeom>
        </p:spPr>
        <p:txBody>
          <a:bodyPr wrap="square">
            <a:spAutoFit/>
          </a:bodyPr>
          <a:lstStyle/>
          <a:p>
            <a:r>
              <a:rPr lang="en-US" sz="1600" b="1" i="1" dirty="0"/>
              <a:t>2. Clothing</a:t>
            </a:r>
          </a:p>
          <a:p>
            <a:pPr algn="just"/>
            <a:r>
              <a:rPr lang="en-US" sz="1600" dirty="0"/>
              <a:t>In occupied spaces, clothing acts as an insulator, slowing the heat loss </a:t>
            </a:r>
            <a:r>
              <a:rPr lang="en-US" sz="1600" dirty="0" smtClean="0"/>
              <a:t>from the </a:t>
            </a:r>
            <a:r>
              <a:rPr lang="en-US" sz="1600" dirty="0"/>
              <a:t>body. </a:t>
            </a:r>
            <a:r>
              <a:rPr lang="en-US" sz="1600" dirty="0" smtClean="0"/>
              <a:t>If you </a:t>
            </a:r>
            <a:r>
              <a:rPr lang="en-US" sz="1600" dirty="0"/>
              <a:t>are wearing clothing that is </a:t>
            </a:r>
            <a:r>
              <a:rPr lang="en-US" sz="1600" dirty="0" smtClean="0"/>
              <a:t>an effective </a:t>
            </a:r>
            <a:r>
              <a:rPr lang="en-US" sz="1600" dirty="0"/>
              <a:t>insulator, you can withstand, and feel comfortable in lower temperatures</a:t>
            </a:r>
            <a:r>
              <a:rPr lang="en-US" sz="1600" dirty="0" smtClean="0"/>
              <a:t>. </a:t>
            </a:r>
            <a:r>
              <a:rPr lang="en-US" sz="1600" dirty="0"/>
              <a:t>Due to the large variety of materials, weights, and weave of fabrics, </a:t>
            </a:r>
            <a:r>
              <a:rPr lang="en-US" sz="1600" dirty="0" smtClean="0"/>
              <a:t>clothing estimates </a:t>
            </a:r>
            <a:r>
              <a:rPr lang="en-US" sz="1600" dirty="0"/>
              <a:t>are just rough estimates. Each article has an insulating value, unit “</a:t>
            </a:r>
            <a:r>
              <a:rPr lang="en-US" sz="1600" dirty="0" err="1"/>
              <a:t>clo</a:t>
            </a:r>
            <a:r>
              <a:rPr lang="en-US" sz="1600" dirty="0"/>
              <a:t>.”</a:t>
            </a:r>
          </a:p>
          <a:p>
            <a:pPr algn="just"/>
            <a:r>
              <a:rPr lang="en-US" sz="1600" dirty="0"/>
              <a:t>For example: a long-sleeved sweat shirt is 0.34 </a:t>
            </a:r>
            <a:r>
              <a:rPr lang="en-US" sz="1600" dirty="0" err="1"/>
              <a:t>clo</a:t>
            </a:r>
            <a:r>
              <a:rPr lang="en-US" sz="1600" dirty="0"/>
              <a:t>, straight trousers (</a:t>
            </a:r>
            <a:r>
              <a:rPr lang="en-US" sz="1600" dirty="0" smtClean="0"/>
              <a:t>thin) are </a:t>
            </a:r>
            <a:r>
              <a:rPr lang="en-US" sz="1600" dirty="0"/>
              <a:t>0.15 </a:t>
            </a:r>
            <a:r>
              <a:rPr lang="en-US" sz="1600" dirty="0" err="1"/>
              <a:t>clo</a:t>
            </a:r>
            <a:r>
              <a:rPr lang="en-US" sz="1600" dirty="0"/>
              <a:t>, </a:t>
            </a:r>
            <a:r>
              <a:rPr lang="en-US" sz="1600" dirty="0" smtClean="0"/>
              <a:t>light underwear </a:t>
            </a:r>
            <a:r>
              <a:rPr lang="en-US" sz="1600" dirty="0"/>
              <a:t>is 0.04 </a:t>
            </a:r>
            <a:r>
              <a:rPr lang="en-US" sz="1600" dirty="0" err="1"/>
              <a:t>clo</a:t>
            </a:r>
            <a:r>
              <a:rPr lang="en-US" sz="1600" dirty="0"/>
              <a:t>, ankle-length athletic socks are 0.02 </a:t>
            </a:r>
            <a:r>
              <a:rPr lang="en-US" sz="1600" dirty="0" err="1" smtClean="0"/>
              <a:t>clo</a:t>
            </a:r>
            <a:r>
              <a:rPr lang="en-US" sz="1600" dirty="0" smtClean="0"/>
              <a:t>, and </a:t>
            </a:r>
            <a:r>
              <a:rPr lang="en-US" sz="1600" dirty="0"/>
              <a:t>sandals are 0.02 </a:t>
            </a:r>
            <a:r>
              <a:rPr lang="en-US" sz="1600" dirty="0" err="1"/>
              <a:t>clo</a:t>
            </a:r>
            <a:r>
              <a:rPr lang="en-US" sz="1600" dirty="0"/>
              <a:t>. These </a:t>
            </a:r>
            <a:r>
              <a:rPr lang="en-US" sz="1600" dirty="0" err="1"/>
              <a:t>clo</a:t>
            </a:r>
            <a:r>
              <a:rPr lang="en-US" sz="1600" dirty="0"/>
              <a:t> values can be added to give an </a:t>
            </a:r>
            <a:r>
              <a:rPr lang="en-US" sz="1600" dirty="0" smtClean="0"/>
              <a:t>overall clothing </a:t>
            </a:r>
            <a:r>
              <a:rPr lang="en-US" sz="1600" dirty="0"/>
              <a:t>insulation value. In this case, the preceding set of clothes has an </a:t>
            </a:r>
            <a:r>
              <a:rPr lang="en-US" sz="1600" dirty="0" smtClean="0"/>
              <a:t>overall clothing </a:t>
            </a:r>
            <a:r>
              <a:rPr lang="en-US" sz="1600" dirty="0"/>
              <a:t>insulation value of 0.57 </a:t>
            </a:r>
            <a:r>
              <a:rPr lang="en-US" sz="1600" dirty="0" err="1" smtClean="0"/>
              <a:t>clo</a:t>
            </a:r>
            <a:r>
              <a:rPr lang="en-US" sz="1600" dirty="0" smtClean="0"/>
              <a:t>. Typical </a:t>
            </a:r>
            <a:r>
              <a:rPr lang="en-US" sz="1600" dirty="0"/>
              <a:t>values for clothing ensembles are shown in </a:t>
            </a:r>
            <a:r>
              <a:rPr lang="en-US" sz="1600" i="1" dirty="0" smtClean="0"/>
              <a:t>table.2</a:t>
            </a:r>
            <a:r>
              <a:rPr lang="en-US" sz="1600" dirty="0"/>
              <a:t>. All </a:t>
            </a:r>
            <a:r>
              <a:rPr lang="en-US" sz="1600" dirty="0" smtClean="0"/>
              <a:t>include shoes</a:t>
            </a:r>
            <a:r>
              <a:rPr lang="en-US" sz="1600" dirty="0"/>
              <a:t>, socks, and light underwear.</a:t>
            </a:r>
          </a:p>
          <a:p>
            <a:pPr algn="just"/>
            <a:r>
              <a:rPr lang="en-US" sz="1600" dirty="0" smtClean="0"/>
              <a:t>The comfortable </a:t>
            </a:r>
            <a:r>
              <a:rPr lang="en-US" sz="1600" dirty="0"/>
              <a:t>conditions </a:t>
            </a:r>
            <a:r>
              <a:rPr lang="en-US" sz="1600" dirty="0" smtClean="0"/>
              <a:t>varies between </a:t>
            </a:r>
            <a:r>
              <a:rPr lang="en-US" sz="1600" dirty="0"/>
              <a:t>0.5 </a:t>
            </a:r>
            <a:r>
              <a:rPr lang="en-US" sz="1600" dirty="0" err="1"/>
              <a:t>clo</a:t>
            </a:r>
            <a:r>
              <a:rPr lang="en-US" sz="1600" dirty="0"/>
              <a:t> and 1.0 </a:t>
            </a:r>
            <a:r>
              <a:rPr lang="en-US" sz="1600" dirty="0" err="1"/>
              <a:t>clo</a:t>
            </a:r>
            <a:r>
              <a:rPr lang="en-US" sz="1600" dirty="0"/>
              <a:t>. As you can see from </a:t>
            </a:r>
            <a:r>
              <a:rPr lang="en-US" sz="1600" i="1" dirty="0" smtClean="0"/>
              <a:t>table2</a:t>
            </a:r>
            <a:r>
              <a:rPr lang="en-US" sz="1600" dirty="0" smtClean="0"/>
              <a:t>,</a:t>
            </a:r>
            <a:r>
              <a:rPr lang="en-US" sz="1600" dirty="0"/>
              <a:t> </a:t>
            </a:r>
            <a:r>
              <a:rPr lang="en-US" sz="1600" dirty="0" smtClean="0"/>
              <a:t>0.5 </a:t>
            </a:r>
            <a:r>
              <a:rPr lang="en-US" sz="1600" dirty="0" err="1"/>
              <a:t>clo</a:t>
            </a:r>
            <a:r>
              <a:rPr lang="en-US" sz="1600" dirty="0"/>
              <a:t> is very light clothing, and 1.0 </a:t>
            </a:r>
            <a:r>
              <a:rPr lang="en-US" sz="1600" dirty="0" err="1"/>
              <a:t>clo</a:t>
            </a:r>
            <a:r>
              <a:rPr lang="en-US" sz="1600" dirty="0"/>
              <a:t> is heavy indoor clothing.</a:t>
            </a:r>
            <a:endParaRPr lang="en-US" sz="1500" dirty="0"/>
          </a:p>
        </p:txBody>
      </p:sp>
      <p:pic>
        <p:nvPicPr>
          <p:cNvPr id="3" name="Picture 2"/>
          <p:cNvPicPr>
            <a:picLocks noChangeAspect="1"/>
          </p:cNvPicPr>
          <p:nvPr/>
        </p:nvPicPr>
        <p:blipFill>
          <a:blip r:embed="rId2"/>
          <a:stretch>
            <a:fillRect/>
          </a:stretch>
        </p:blipFill>
        <p:spPr>
          <a:xfrm>
            <a:off x="214283" y="4294146"/>
            <a:ext cx="3853662" cy="1809750"/>
          </a:xfrm>
          <a:prstGeom prst="rect">
            <a:avLst/>
          </a:prstGeom>
        </p:spPr>
      </p:pic>
      <p:sp>
        <p:nvSpPr>
          <p:cNvPr id="7" name="Rectangle 6"/>
          <p:cNvSpPr/>
          <p:nvPr/>
        </p:nvSpPr>
        <p:spPr>
          <a:xfrm>
            <a:off x="214282" y="6189064"/>
            <a:ext cx="3853663" cy="369332"/>
          </a:xfrm>
          <a:prstGeom prst="rect">
            <a:avLst/>
          </a:prstGeom>
        </p:spPr>
        <p:txBody>
          <a:bodyPr wrap="square">
            <a:spAutoFit/>
          </a:bodyPr>
          <a:lstStyle/>
          <a:p>
            <a:r>
              <a:rPr lang="en-US" sz="900" dirty="0" smtClean="0">
                <a:solidFill>
                  <a:srgbClr val="231F20"/>
                </a:solidFill>
                <a:latin typeface="GillSans"/>
              </a:rPr>
              <a:t>Table2. </a:t>
            </a:r>
            <a:r>
              <a:rPr lang="en-US" sz="900" dirty="0"/>
              <a:t>Typical Insulation Values for Clothing Ensembles (Standard 55, Appendix </a:t>
            </a:r>
            <a:r>
              <a:rPr lang="en-US" sz="900" dirty="0" err="1" smtClean="0"/>
              <a:t>B,Table</a:t>
            </a:r>
            <a:r>
              <a:rPr lang="en-US" sz="900" dirty="0" smtClean="0"/>
              <a:t> </a:t>
            </a:r>
            <a:r>
              <a:rPr lang="en-US" sz="900" dirty="0"/>
              <a:t>B-1, extracted data) ∗1 </a:t>
            </a:r>
            <a:r>
              <a:rPr lang="en-US" sz="900" dirty="0" err="1"/>
              <a:t>clo</a:t>
            </a:r>
            <a:r>
              <a:rPr lang="en-US" sz="900" dirty="0"/>
              <a:t> = 0155m2 ·K/W</a:t>
            </a:r>
          </a:p>
        </p:txBody>
      </p:sp>
      <p:sp>
        <p:nvSpPr>
          <p:cNvPr id="5" name="Rectangle 4"/>
          <p:cNvSpPr/>
          <p:nvPr/>
        </p:nvSpPr>
        <p:spPr>
          <a:xfrm>
            <a:off x="4067945" y="3860193"/>
            <a:ext cx="4800639" cy="2893100"/>
          </a:xfrm>
          <a:prstGeom prst="rect">
            <a:avLst/>
          </a:prstGeom>
        </p:spPr>
        <p:txBody>
          <a:bodyPr wrap="square">
            <a:spAutoFit/>
          </a:bodyPr>
          <a:lstStyle/>
          <a:p>
            <a:pPr algn="justLow" rtl="1"/>
            <a:r>
              <a:rPr lang="ar-IQ" sz="1400" dirty="0"/>
              <a:t>في الأماكن المشغولة ، تعمل الملابس كعازل ، مما يؤدي إلى إبطاء فقدان الحرارة من الجسم. </a:t>
            </a:r>
            <a:r>
              <a:rPr lang="ar-IQ" sz="1400" dirty="0" smtClean="0"/>
              <a:t>إذا </a:t>
            </a:r>
            <a:r>
              <a:rPr lang="ar-IQ" sz="1400" dirty="0"/>
              <a:t>كنت ترتدي </a:t>
            </a:r>
            <a:r>
              <a:rPr lang="ar-IQ" sz="1400" dirty="0" smtClean="0"/>
              <a:t>ملابس جيدة العزل، </a:t>
            </a:r>
            <a:r>
              <a:rPr lang="ar-IQ" sz="1400" dirty="0"/>
              <a:t>فيمكنك الصمود والشعور بالراحة في درجات الحرارة المنخفضة. نظرا للتنوع الكبير في المواد والأوزان ونسج الأقمشة ، فإن تقديرات الملابس هي مجرد تقديرات تقريبية. كل </a:t>
            </a:r>
            <a:r>
              <a:rPr lang="ar-IQ" sz="1400" dirty="0" smtClean="0"/>
              <a:t>نوع له </a:t>
            </a:r>
            <a:r>
              <a:rPr lang="ar-IQ" sz="1400" dirty="0"/>
              <a:t>قيمة </a:t>
            </a:r>
            <a:r>
              <a:rPr lang="ar-IQ" sz="1400" dirty="0" smtClean="0"/>
              <a:t>للعزل </a:t>
            </a:r>
            <a:r>
              <a:rPr lang="ar-IQ" sz="1400" dirty="0"/>
              <a:t>، </a:t>
            </a:r>
            <a:r>
              <a:rPr lang="ar-IQ" sz="1400" dirty="0" smtClean="0"/>
              <a:t>وحدته "</a:t>
            </a:r>
            <a:r>
              <a:rPr lang="en-US" sz="1400" dirty="0" smtClean="0"/>
              <a:t>"</a:t>
            </a:r>
            <a:r>
              <a:rPr lang="en-US" sz="1400" dirty="0" err="1" smtClean="0"/>
              <a:t>clo</a:t>
            </a:r>
            <a:r>
              <a:rPr lang="ar-IQ" sz="1400" dirty="0" smtClean="0"/>
              <a:t>. على </a:t>
            </a:r>
            <a:r>
              <a:rPr lang="ar-IQ" sz="1400" dirty="0"/>
              <a:t>سبيل المثال: قميص </a:t>
            </a:r>
            <a:r>
              <a:rPr lang="ar-IQ" sz="1400" dirty="0" smtClean="0"/>
              <a:t>ذو </a:t>
            </a:r>
            <a:r>
              <a:rPr lang="ar-IQ" sz="1400" dirty="0"/>
              <a:t>الأكمام الطويلة هو 0.34 </a:t>
            </a:r>
            <a:r>
              <a:rPr lang="en-US" sz="1400" dirty="0" err="1"/>
              <a:t>clo</a:t>
            </a:r>
            <a:r>
              <a:rPr lang="en-US" sz="1400" dirty="0"/>
              <a:t> ، </a:t>
            </a:r>
            <a:r>
              <a:rPr lang="ar-IQ" sz="1400" dirty="0"/>
              <a:t>والسراويل المستقيمة (الرقيقة) هي 0.15 </a:t>
            </a:r>
            <a:r>
              <a:rPr lang="en-US" sz="1400" dirty="0" err="1"/>
              <a:t>clo</a:t>
            </a:r>
            <a:r>
              <a:rPr lang="en-US" sz="1400" dirty="0"/>
              <a:t> ، </a:t>
            </a:r>
            <a:r>
              <a:rPr lang="ar-IQ" sz="1400" dirty="0"/>
              <a:t>والملابس الداخلية الخفيفة هي 0.04 </a:t>
            </a:r>
            <a:r>
              <a:rPr lang="en-US" sz="1400" dirty="0" err="1"/>
              <a:t>clo</a:t>
            </a:r>
            <a:r>
              <a:rPr lang="en-US" sz="1400" dirty="0"/>
              <a:t> ، </a:t>
            </a:r>
            <a:r>
              <a:rPr lang="ar-IQ" sz="1400" dirty="0"/>
              <a:t>والجوارب الرياضية بطول الكاحل هي 0.02 </a:t>
            </a:r>
            <a:r>
              <a:rPr lang="en-US" sz="1400" dirty="0" err="1"/>
              <a:t>clo</a:t>
            </a:r>
            <a:r>
              <a:rPr lang="en-US" sz="1400" dirty="0"/>
              <a:t> ، </a:t>
            </a:r>
            <a:r>
              <a:rPr lang="ar-IQ" sz="1400" dirty="0"/>
              <a:t>والصنادل هي 0.02 </a:t>
            </a:r>
            <a:r>
              <a:rPr lang="en-US" sz="1400" dirty="0" err="1"/>
              <a:t>clo</a:t>
            </a:r>
            <a:r>
              <a:rPr lang="en-US" sz="1400" dirty="0"/>
              <a:t>. </a:t>
            </a:r>
            <a:r>
              <a:rPr lang="ar-IQ" sz="1400" dirty="0"/>
              <a:t>يمكن </a:t>
            </a:r>
            <a:r>
              <a:rPr lang="ar-IQ" sz="1400" dirty="0" smtClean="0"/>
              <a:t>جمع </a:t>
            </a:r>
            <a:r>
              <a:rPr lang="ar-IQ" sz="1400" dirty="0"/>
              <a:t>قيم </a:t>
            </a:r>
            <a:r>
              <a:rPr lang="en-US" sz="1400" dirty="0" err="1"/>
              <a:t>clo</a:t>
            </a:r>
            <a:r>
              <a:rPr lang="en-US" sz="1400" dirty="0"/>
              <a:t> </a:t>
            </a:r>
            <a:r>
              <a:rPr lang="ar-IQ" sz="1400" dirty="0"/>
              <a:t>هذه لإعطاء قيمة عزل الملابس الشاملة. في هذه الحالة ، تحتوي المجموعة السابقة من الملابس على قيمة عزل إجمالية للملابس تبلغ 0.57 </a:t>
            </a:r>
            <a:r>
              <a:rPr lang="en-US" sz="1400" dirty="0" err="1"/>
              <a:t>clo</a:t>
            </a:r>
            <a:r>
              <a:rPr lang="en-US" sz="1400" dirty="0"/>
              <a:t>. </a:t>
            </a:r>
            <a:r>
              <a:rPr lang="ar-IQ" sz="1400" dirty="0"/>
              <a:t>ويبين </a:t>
            </a:r>
            <a:r>
              <a:rPr lang="ar-IQ" sz="1400" dirty="0" smtClean="0"/>
              <a:t>الجدول</a:t>
            </a:r>
            <a:r>
              <a:rPr lang="ar-IQ" sz="1400" dirty="0"/>
              <a:t>(2)</a:t>
            </a:r>
            <a:r>
              <a:rPr lang="ar-IQ" sz="1400" dirty="0" smtClean="0"/>
              <a:t> </a:t>
            </a:r>
            <a:r>
              <a:rPr lang="ar-IQ" sz="1400" dirty="0"/>
              <a:t>القيم النموذجية لمجموعات </a:t>
            </a:r>
            <a:r>
              <a:rPr lang="ar-IQ" sz="1400" dirty="0" smtClean="0"/>
              <a:t>الملابس. </a:t>
            </a:r>
            <a:r>
              <a:rPr lang="ar-IQ" sz="1400" dirty="0"/>
              <a:t>وتشمل </a:t>
            </a:r>
            <a:r>
              <a:rPr lang="ar-IQ" sz="1400" dirty="0" smtClean="0"/>
              <a:t>الأحذية </a:t>
            </a:r>
            <a:r>
              <a:rPr lang="ar-IQ" sz="1400" dirty="0"/>
              <a:t>والجوارب والملابس الداخلية الخفيفة. تتراوح الظروف المريحة بين 0.5 </a:t>
            </a:r>
            <a:r>
              <a:rPr lang="en-US" sz="1400" dirty="0" err="1"/>
              <a:t>clo</a:t>
            </a:r>
            <a:r>
              <a:rPr lang="en-US" sz="1400" dirty="0"/>
              <a:t> </a:t>
            </a:r>
            <a:r>
              <a:rPr lang="ar-IQ" sz="1400" dirty="0"/>
              <a:t>و 1.0 </a:t>
            </a:r>
            <a:r>
              <a:rPr lang="en-US" sz="1400" dirty="0" err="1"/>
              <a:t>clo</a:t>
            </a:r>
            <a:r>
              <a:rPr lang="en-US" sz="1400" dirty="0"/>
              <a:t>. </a:t>
            </a:r>
            <a:r>
              <a:rPr lang="ar-IQ" sz="1400" dirty="0"/>
              <a:t>كما ترون من الجدول 2 ، 0.5 </a:t>
            </a:r>
            <a:r>
              <a:rPr lang="en-US" sz="1400" dirty="0" err="1"/>
              <a:t>clo</a:t>
            </a:r>
            <a:r>
              <a:rPr lang="en-US" sz="1400" dirty="0"/>
              <a:t> </a:t>
            </a:r>
            <a:r>
              <a:rPr lang="ar-IQ" sz="1400" dirty="0"/>
              <a:t>هي ملابس خفيفة جدا ، و 1.0 </a:t>
            </a:r>
            <a:r>
              <a:rPr lang="en-US" sz="1400" dirty="0" err="1"/>
              <a:t>clo</a:t>
            </a:r>
            <a:r>
              <a:rPr lang="en-US" sz="1400" dirty="0"/>
              <a:t> </a:t>
            </a:r>
            <a:r>
              <a:rPr lang="ar-IQ" sz="1400" dirty="0"/>
              <a:t>هي ملابس داخلية ثقيلة</a:t>
            </a:r>
            <a:r>
              <a:rPr lang="ar-IQ" sz="1400" dirty="0" smtClean="0"/>
              <a:t>.</a:t>
            </a:r>
          </a:p>
        </p:txBody>
      </p:sp>
    </p:spTree>
    <p:extLst>
      <p:ext uri="{BB962C8B-B14F-4D97-AF65-F5344CB8AC3E}">
        <p14:creationId xmlns:p14="http://schemas.microsoft.com/office/powerpoint/2010/main" val="294921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60648"/>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Factors Influencing Thermal Comfort</a:t>
            </a:r>
            <a:endParaRPr lang="en-US" sz="1600" b="1" dirty="0" smtClean="0">
              <a:latin typeface="Arial Black" pitchFamily="34" charset="0"/>
              <a:cs typeface="(AH) Manal Black" pitchFamily="2" charset="-78"/>
            </a:endParaRPr>
          </a:p>
        </p:txBody>
      </p:sp>
      <p:sp>
        <p:nvSpPr>
          <p:cNvPr id="2" name="Rectangle 1"/>
          <p:cNvSpPr/>
          <p:nvPr/>
        </p:nvSpPr>
        <p:spPr>
          <a:xfrm>
            <a:off x="214282" y="839504"/>
            <a:ext cx="8643998" cy="3785652"/>
          </a:xfrm>
          <a:prstGeom prst="rect">
            <a:avLst/>
          </a:prstGeom>
        </p:spPr>
        <p:txBody>
          <a:bodyPr wrap="square">
            <a:spAutoFit/>
          </a:bodyPr>
          <a:lstStyle/>
          <a:p>
            <a:r>
              <a:rPr lang="en-US" sz="1600" b="1" i="1" dirty="0"/>
              <a:t>3. Occupants’ Expectations</a:t>
            </a:r>
          </a:p>
          <a:p>
            <a:pPr algn="just"/>
            <a:r>
              <a:rPr lang="en-US" sz="1600" dirty="0"/>
              <a:t>People’s expectations affect their perception of comfort in a building. </a:t>
            </a:r>
            <a:r>
              <a:rPr lang="en-US" sz="1600" dirty="0" smtClean="0"/>
              <a:t>Consider the </a:t>
            </a:r>
            <a:r>
              <a:rPr lang="en-US" sz="1600" dirty="0"/>
              <a:t>following three scenarios that all occur on a very hot day:</a:t>
            </a:r>
          </a:p>
          <a:p>
            <a:pPr algn="just"/>
            <a:r>
              <a:rPr lang="en-US" sz="1600" dirty="0"/>
              <a:t> </a:t>
            </a:r>
            <a:r>
              <a:rPr lang="en-US" sz="1600" dirty="0" smtClean="0"/>
              <a:t>- A </a:t>
            </a:r>
            <a:r>
              <a:rPr lang="en-US" sz="1600" dirty="0"/>
              <a:t>person walks into an air-conditioned office building. The person </a:t>
            </a:r>
            <a:r>
              <a:rPr lang="en-US" sz="1600" dirty="0" smtClean="0"/>
              <a:t>expects the </a:t>
            </a:r>
            <a:r>
              <a:rPr lang="en-US" sz="1600" dirty="0"/>
              <a:t>building to </a:t>
            </a:r>
            <a:r>
              <a:rPr lang="en-US" sz="1600" dirty="0" smtClean="0"/>
              <a:t>be thermally </a:t>
            </a:r>
            <a:r>
              <a:rPr lang="en-US" sz="1600" dirty="0"/>
              <a:t>comfortable</a:t>
            </a:r>
            <a:r>
              <a:rPr lang="en-US" sz="1600" dirty="0" smtClean="0"/>
              <a:t>.</a:t>
            </a:r>
          </a:p>
          <a:p>
            <a:pPr algn="just"/>
            <a:r>
              <a:rPr lang="en-US" sz="1600" dirty="0"/>
              <a:t> </a:t>
            </a:r>
            <a:r>
              <a:rPr lang="en-US" sz="1600" dirty="0" smtClean="0"/>
              <a:t>- A </a:t>
            </a:r>
            <a:r>
              <a:rPr lang="en-US" sz="1600" dirty="0"/>
              <a:t>person walks into a prestigious hotel. The person expects it to be </a:t>
            </a:r>
            <a:r>
              <a:rPr lang="en-US" sz="1600" dirty="0" smtClean="0"/>
              <a:t>cool, regardless </a:t>
            </a:r>
            <a:r>
              <a:rPr lang="en-US" sz="1600" dirty="0"/>
              <a:t>of the outside temperature.</a:t>
            </a:r>
          </a:p>
          <a:p>
            <a:pPr algn="just"/>
            <a:r>
              <a:rPr lang="en-US" sz="1600" dirty="0"/>
              <a:t> </a:t>
            </a:r>
            <a:r>
              <a:rPr lang="en-US" sz="1600" dirty="0" smtClean="0"/>
              <a:t>- A </a:t>
            </a:r>
            <a:r>
              <a:rPr lang="en-US" sz="1600" dirty="0"/>
              <a:t>person walks into an economical apartment building with </a:t>
            </a:r>
            <a:r>
              <a:rPr lang="en-US" sz="1600" dirty="0" smtClean="0"/>
              <a:t>obvious natural </a:t>
            </a:r>
            <a:r>
              <a:rPr lang="en-US" sz="1600" dirty="0"/>
              <a:t>ventilation and open windows. The person has lower </a:t>
            </a:r>
            <a:r>
              <a:rPr lang="en-US" sz="1600" dirty="0" smtClean="0"/>
              <a:t>expectations for </a:t>
            </a:r>
            <a:r>
              <a:rPr lang="en-US" sz="1600" dirty="0"/>
              <a:t>a cool environment. The person anticipates, even hopes, that it will </a:t>
            </a:r>
            <a:r>
              <a:rPr lang="en-US" sz="1600" dirty="0" smtClean="0"/>
              <a:t>be cooler </a:t>
            </a:r>
            <a:r>
              <a:rPr lang="en-US" sz="1600" dirty="0"/>
              <a:t>inside, but not to the same extent as the air-conditioned office building</a:t>
            </a:r>
          </a:p>
          <a:p>
            <a:pPr algn="just"/>
            <a:r>
              <a:rPr lang="en-US" sz="1600" dirty="0"/>
              <a:t>or the hotel</a:t>
            </a:r>
            <a:r>
              <a:rPr lang="en-US" sz="1600" dirty="0" smtClean="0"/>
              <a:t>.</a:t>
            </a:r>
          </a:p>
          <a:p>
            <a:r>
              <a:rPr lang="en-US" sz="1600" b="1" i="1" dirty="0"/>
              <a:t>4. Air Temperature</a:t>
            </a:r>
          </a:p>
          <a:p>
            <a:r>
              <a:rPr lang="en-US" sz="1600" dirty="0"/>
              <a:t>When we are referring to air temperature in the context of thermal comfort, </a:t>
            </a:r>
            <a:r>
              <a:rPr lang="en-US" sz="1600" dirty="0" smtClean="0"/>
              <a:t>we are </a:t>
            </a:r>
            <a:r>
              <a:rPr lang="en-US" sz="1600" dirty="0"/>
              <a:t>talking about the temperature in the space where the person is </a:t>
            </a:r>
            <a:r>
              <a:rPr lang="en-US" sz="1600" dirty="0" smtClean="0"/>
              <a:t>located. This </a:t>
            </a:r>
            <a:r>
              <a:rPr lang="en-US" sz="1600" dirty="0"/>
              <a:t>temperature can vary from head to toe and can vary with time</a:t>
            </a:r>
            <a:r>
              <a:rPr lang="en-US" sz="1600" dirty="0" smtClean="0"/>
              <a:t>.</a:t>
            </a:r>
          </a:p>
        </p:txBody>
      </p:sp>
      <p:sp>
        <p:nvSpPr>
          <p:cNvPr id="3" name="Rectangle 2"/>
          <p:cNvSpPr/>
          <p:nvPr/>
        </p:nvSpPr>
        <p:spPr>
          <a:xfrm>
            <a:off x="214282" y="4742348"/>
            <a:ext cx="8748464" cy="1384995"/>
          </a:xfrm>
          <a:prstGeom prst="rect">
            <a:avLst/>
          </a:prstGeom>
        </p:spPr>
        <p:txBody>
          <a:bodyPr wrap="square">
            <a:spAutoFit/>
          </a:bodyPr>
          <a:lstStyle/>
          <a:p>
            <a:pPr algn="justLow" rtl="1"/>
            <a:r>
              <a:rPr lang="ar-IQ" sz="1400" dirty="0" smtClean="0"/>
              <a:t>3. تؤثر </a:t>
            </a:r>
            <a:r>
              <a:rPr lang="ar-IQ" sz="1400" dirty="0"/>
              <a:t>توقعات الناس على إدراكهم للراحة في المبنى. ضع في اعتبارك السيناريوهات الثلاثة التالية التي تحدث جميعها في يوم حار جدا: - يدخل شخص إلى مبنى مكاتب مكيف. يتوقع الشخص أن يكون المبنى مريحا حراريا.  - شخص يدخل إلى فندق مرموق. يتوقع الشخص أن يكون باردا ، بغض النظر عن درجة الحرارة الخارجية.  - يدخل الشخص إلى مبنى سكني اقتصادي مع تهوية طبيعية واضحة ونوافذ مفتوحة. الشخص لديه توقعات أقل لبيئة باردة. يتوقع الشخص ، بل ويأمل ، أن يكون أكثر برودة في الداخل ، ولكن ليس بنفس القدر مثل مبنى المكاتب المكيف أو الفندق</a:t>
            </a:r>
            <a:r>
              <a:rPr lang="ar-IQ" sz="1400" dirty="0" smtClean="0"/>
              <a:t>.</a:t>
            </a:r>
          </a:p>
          <a:p>
            <a:pPr algn="justLow" rtl="1"/>
            <a:r>
              <a:rPr lang="ar-IQ" sz="1400" dirty="0"/>
              <a:t>4. عندما نشير إلى درجة حرارة الهواء في سياق الراحة الحرارية ، فإننا نتحدث عن درجة الحرارة في الفضاء الذي يوجد فيه الشخص. يمكن أن تختلف درجة الحرارة هذه من الرأس إلى أخمص القدمين ويمكن أن تختلف مع مرور الوقت.</a:t>
            </a:r>
            <a:endParaRPr lang="en-US" sz="1400" dirty="0"/>
          </a:p>
        </p:txBody>
      </p:sp>
    </p:spTree>
    <p:extLst>
      <p:ext uri="{BB962C8B-B14F-4D97-AF65-F5344CB8AC3E}">
        <p14:creationId xmlns:p14="http://schemas.microsoft.com/office/powerpoint/2010/main" val="79386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Factors Influencing Thermal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2554545"/>
          </a:xfrm>
          <a:prstGeom prst="rect">
            <a:avLst/>
          </a:prstGeom>
        </p:spPr>
        <p:txBody>
          <a:bodyPr wrap="square">
            <a:spAutoFit/>
          </a:bodyPr>
          <a:lstStyle/>
          <a:p>
            <a:r>
              <a:rPr lang="en-US" sz="1600" b="1" i="1" dirty="0"/>
              <a:t>5. Radiant Temperature</a:t>
            </a:r>
          </a:p>
          <a:p>
            <a:pPr algn="just"/>
            <a:r>
              <a:rPr lang="en-US" sz="1600" b="1" dirty="0"/>
              <a:t>Radiant heat </a:t>
            </a:r>
            <a:r>
              <a:rPr lang="en-US" sz="1600" dirty="0"/>
              <a:t>is heat that is transmitted from a hotter body to a cooler body </a:t>
            </a:r>
            <a:r>
              <a:rPr lang="en-US" sz="1600" dirty="0" smtClean="0"/>
              <a:t>with no </a:t>
            </a:r>
            <a:r>
              <a:rPr lang="en-US" sz="1600" dirty="0"/>
              <a:t>effect on the intervening space. An example of radiant heat transfer </a:t>
            </a:r>
            <a:r>
              <a:rPr lang="en-US" sz="1600" dirty="0" smtClean="0"/>
              <a:t>occurs when </a:t>
            </a:r>
            <a:r>
              <a:rPr lang="en-US" sz="1600" dirty="0"/>
              <a:t>the sun is shining on you. </a:t>
            </a:r>
            <a:r>
              <a:rPr lang="en-US" sz="1600" dirty="0" smtClean="0"/>
              <a:t>In </a:t>
            </a:r>
            <a:r>
              <a:rPr lang="en-US" sz="1600" dirty="0"/>
              <a:t>an occupied space, the floor, walls and ceiling may be at a temperature </a:t>
            </a:r>
            <a:r>
              <a:rPr lang="en-US" sz="1600" dirty="0" smtClean="0"/>
              <a:t>that is </a:t>
            </a:r>
            <a:r>
              <a:rPr lang="en-US" sz="1600" dirty="0"/>
              <a:t>very close to the </a:t>
            </a:r>
            <a:r>
              <a:rPr lang="en-US" sz="1600" dirty="0" smtClean="0"/>
              <a:t>air temperature</a:t>
            </a:r>
            <a:r>
              <a:rPr lang="en-US" sz="1600" dirty="0"/>
              <a:t>. For internal spaces, where the </a:t>
            </a:r>
            <a:r>
              <a:rPr lang="en-US" sz="1600" dirty="0" smtClean="0"/>
              <a:t>temperature of </a:t>
            </a:r>
            <a:r>
              <a:rPr lang="en-US" sz="1600" dirty="0"/>
              <a:t>the walls, floor and ceiling are almost the same as the air temperature, </a:t>
            </a:r>
            <a:r>
              <a:rPr lang="en-US" sz="1600" dirty="0" smtClean="0"/>
              <a:t>the radiant </a:t>
            </a:r>
            <a:r>
              <a:rPr lang="en-US" sz="1600" dirty="0"/>
              <a:t>temperature will be constant in all directions and virtually the same </a:t>
            </a:r>
            <a:r>
              <a:rPr lang="en-US" sz="1600" dirty="0" smtClean="0"/>
              <a:t>as the </a:t>
            </a:r>
            <a:r>
              <a:rPr lang="en-US" sz="1600" dirty="0"/>
              <a:t>air </a:t>
            </a:r>
            <a:r>
              <a:rPr lang="en-US" sz="1600" dirty="0" smtClean="0"/>
              <a:t>temperature. When </a:t>
            </a:r>
            <a:r>
              <a:rPr lang="en-US" sz="1600" dirty="0"/>
              <a:t>a person is sitting close to a large window on a cold, cloudy, winter</a:t>
            </a:r>
          </a:p>
          <a:p>
            <a:pPr algn="just"/>
            <a:r>
              <a:rPr lang="en-US" sz="1600" dirty="0"/>
              <a:t>day, the average radiant temperature may be significantly lower than the </a:t>
            </a:r>
            <a:r>
              <a:rPr lang="en-US" sz="1600" dirty="0" smtClean="0"/>
              <a:t>air temperature</a:t>
            </a:r>
            <a:r>
              <a:rPr lang="en-US" sz="1600" dirty="0"/>
              <a:t>. Similarly, in spaces with radiant floors or other forms of </a:t>
            </a:r>
            <a:r>
              <a:rPr lang="en-US" sz="1600" dirty="0" smtClean="0"/>
              <a:t>radiant heating</a:t>
            </a:r>
            <a:r>
              <a:rPr lang="en-US" sz="1600" dirty="0"/>
              <a:t>, the average radiant temperature will be above the air </a:t>
            </a:r>
            <a:r>
              <a:rPr lang="en-US" sz="1600" dirty="0" smtClean="0"/>
              <a:t>temperature during </a:t>
            </a:r>
            <a:r>
              <a:rPr lang="en-US" sz="1600" dirty="0"/>
              <a:t>the heating season</a:t>
            </a:r>
            <a:r>
              <a:rPr lang="en-US" sz="1600" dirty="0" smtClean="0"/>
              <a:t>.</a:t>
            </a:r>
          </a:p>
        </p:txBody>
      </p:sp>
      <p:sp>
        <p:nvSpPr>
          <p:cNvPr id="3" name="Rectangle 2"/>
          <p:cNvSpPr/>
          <p:nvPr/>
        </p:nvSpPr>
        <p:spPr>
          <a:xfrm>
            <a:off x="253832" y="3861048"/>
            <a:ext cx="8604448" cy="1384995"/>
          </a:xfrm>
          <a:prstGeom prst="rect">
            <a:avLst/>
          </a:prstGeom>
        </p:spPr>
        <p:txBody>
          <a:bodyPr wrap="square">
            <a:spAutoFit/>
          </a:bodyPr>
          <a:lstStyle/>
          <a:p>
            <a:pPr algn="justLow" rtl="1"/>
            <a:r>
              <a:rPr lang="ar-IQ" sz="1400" dirty="0" smtClean="0"/>
              <a:t>5. الحرارة </a:t>
            </a:r>
            <a:r>
              <a:rPr lang="ar-IQ" sz="1400" dirty="0"/>
              <a:t>المشعة هي الحرارة التي تنتقل من جسم أكثر سخونة إلى جسم أكثر برودة دون أي تأثير على المساحة المتداخلة. مثال على نقل الحرارة المشع يحدث عندما تكون الشمس مشرقة عليك. في المساحة المشغولة ، قد تكون الأرضية والجدران والسقف عند درجة حرارة قريبة جدا من درجة حرارة الهواء. بالنسبة للمساحات الداخلية ، حيث تكون درجة حرارة الجدران والأرضية والسقف هي نفسها تقريبا درجة حرارة الهواء ، ستكون درجة الحرارة المشعة ثابتة في جميع الاتجاهات وتقريبا نفس درجة حرارة الهواء. عندما يجلس الشخص بالقرب من نافذة كبيرة في يوم بارد وغائم وشتوي ، قد يكون متوسط درجة الحرارة المشعة أقل بكثير من درجة حرارة الهواء. وبالمثل ، في المساحات ذات الأرضيات المشعة أو غيرها من أشكال التدفئة المشعة ، سيكون متوسط درجة الحرارة المشعة أعلى من درجة حرارة الهواء خلال موسم التدفئة.</a:t>
            </a:r>
            <a:endParaRPr lang="en-US" sz="1400" dirty="0"/>
          </a:p>
        </p:txBody>
      </p:sp>
    </p:spTree>
    <p:extLst>
      <p:ext uri="{BB962C8B-B14F-4D97-AF65-F5344CB8AC3E}">
        <p14:creationId xmlns:p14="http://schemas.microsoft.com/office/powerpoint/2010/main" val="217599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Factors Influencing Thermal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3293209"/>
          </a:xfrm>
          <a:prstGeom prst="rect">
            <a:avLst/>
          </a:prstGeom>
        </p:spPr>
        <p:txBody>
          <a:bodyPr wrap="square">
            <a:spAutoFit/>
          </a:bodyPr>
          <a:lstStyle/>
          <a:p>
            <a:r>
              <a:rPr lang="en-US" sz="1600" b="1" i="1" dirty="0"/>
              <a:t>6. Humidity</a:t>
            </a:r>
          </a:p>
          <a:p>
            <a:pPr algn="justLow"/>
            <a:r>
              <a:rPr lang="en-US" sz="1600" b="1" dirty="0"/>
              <a:t>Low humidity</a:t>
            </a:r>
            <a:r>
              <a:rPr lang="en-US" sz="1600" dirty="0"/>
              <a:t>: </a:t>
            </a:r>
            <a:r>
              <a:rPr lang="en-US" sz="1600" dirty="0" smtClean="0"/>
              <a:t>For some </a:t>
            </a:r>
            <a:r>
              <a:rPr lang="en-US" sz="1600" dirty="0"/>
              <a:t>people, low humidity can </a:t>
            </a:r>
            <a:r>
              <a:rPr lang="en-US" sz="1600" dirty="0" smtClean="0"/>
              <a:t>cause specific </a:t>
            </a:r>
            <a:r>
              <a:rPr lang="en-US" sz="1600" dirty="0"/>
              <a:t>problems, like dry skin, dry eyes, and static electricity. </a:t>
            </a:r>
            <a:r>
              <a:rPr lang="en-US" sz="1600" dirty="0" smtClean="0"/>
              <a:t>However, low </a:t>
            </a:r>
            <a:r>
              <a:rPr lang="en-US" sz="1600" dirty="0"/>
              <a:t>humidity does not generally cause thermal discomfort. </a:t>
            </a:r>
            <a:r>
              <a:rPr lang="en-US" sz="1600" i="1" dirty="0"/>
              <a:t>Standard 55 </a:t>
            </a:r>
            <a:r>
              <a:rPr lang="en-US" sz="1600" dirty="0" smtClean="0"/>
              <a:t>does not </a:t>
            </a:r>
            <a:r>
              <a:rPr lang="en-US" sz="1600" dirty="0"/>
              <a:t>define minimum humidity as an issue of thermal discomfort, nor does </a:t>
            </a:r>
            <a:r>
              <a:rPr lang="en-US" sz="1600" dirty="0" smtClean="0"/>
              <a:t>it address </a:t>
            </a:r>
            <a:r>
              <a:rPr lang="en-US" sz="1600" dirty="0"/>
              <a:t>those individuals who have severe responses to low humidity.</a:t>
            </a:r>
          </a:p>
          <a:p>
            <a:pPr algn="justLow"/>
            <a:r>
              <a:rPr lang="en-US" sz="1600" b="1" dirty="0"/>
              <a:t>High humidity: </a:t>
            </a:r>
            <a:r>
              <a:rPr lang="en-US" sz="1600" i="1" dirty="0"/>
              <a:t>Standard 55 </a:t>
            </a:r>
            <a:r>
              <a:rPr lang="en-US" sz="1600" dirty="0"/>
              <a:t>does define the maximum humidity ratio </a:t>
            </a:r>
            <a:r>
              <a:rPr lang="en-US" sz="1600" dirty="0" smtClean="0"/>
              <a:t>for comfort </a:t>
            </a:r>
            <a:r>
              <a:rPr lang="en-US" sz="1600" dirty="0"/>
              <a:t>at 0.012 kg/kg which is also 12 g/kg. This level of moisture in the </a:t>
            </a:r>
            <a:r>
              <a:rPr lang="en-US" sz="1600" dirty="0" smtClean="0"/>
              <a:t>air can </a:t>
            </a:r>
            <a:r>
              <a:rPr lang="en-US" sz="1600" dirty="0"/>
              <a:t>also cause serious mold problems in the building and to its contents, </a:t>
            </a:r>
            <a:r>
              <a:rPr lang="en-US" sz="1600" dirty="0" smtClean="0"/>
              <a:t>since it </a:t>
            </a:r>
            <a:r>
              <a:rPr lang="en-US" sz="1600" dirty="0"/>
              <a:t>is equivalent to 100% relative humidity at 17 C</a:t>
            </a:r>
            <a:r>
              <a:rPr lang="en-US" sz="1600" dirty="0" smtClean="0"/>
              <a:t>.</a:t>
            </a:r>
            <a:endParaRPr lang="ar-IQ" sz="1600" dirty="0" smtClean="0"/>
          </a:p>
          <a:p>
            <a:r>
              <a:rPr lang="en-US" sz="1600" b="1" i="1" dirty="0" smtClean="0"/>
              <a:t>7</a:t>
            </a:r>
            <a:r>
              <a:rPr lang="en-US" sz="1600" b="1" i="1" dirty="0"/>
              <a:t>. Air Speed</a:t>
            </a:r>
          </a:p>
          <a:p>
            <a:r>
              <a:rPr lang="en-US" sz="1600" dirty="0"/>
              <a:t>The higher the air speed over a person’s body, the greater the cooling </a:t>
            </a:r>
            <a:r>
              <a:rPr lang="en-US" sz="1600" dirty="0" smtClean="0"/>
              <a:t>effect. Air </a:t>
            </a:r>
            <a:r>
              <a:rPr lang="en-US" sz="1600" dirty="0"/>
              <a:t>velocity that exceeds 0.2 meters per second (m/s), or cool </a:t>
            </a:r>
            <a:r>
              <a:rPr lang="en-US" sz="1600" dirty="0" smtClean="0"/>
              <a:t>temperatures combined </a:t>
            </a:r>
            <a:r>
              <a:rPr lang="en-US" sz="1600" dirty="0"/>
              <a:t>with any air movement, may cause discomfort—a draft. Drafts </a:t>
            </a:r>
            <a:r>
              <a:rPr lang="en-US" sz="1600" dirty="0" smtClean="0"/>
              <a:t>are most </a:t>
            </a:r>
            <a:r>
              <a:rPr lang="en-US" sz="1600" dirty="0"/>
              <a:t>noticeable when they blow across the feet and/or the head level, </a:t>
            </a:r>
            <a:r>
              <a:rPr lang="en-US" sz="1600" dirty="0" smtClean="0"/>
              <a:t>because individuals </a:t>
            </a:r>
            <a:r>
              <a:rPr lang="en-US" sz="1600" dirty="0"/>
              <a:t>tend to have less protection from clothing in these areas of </a:t>
            </a:r>
            <a:r>
              <a:rPr lang="en-US" sz="1600" dirty="0" smtClean="0"/>
              <a:t>their body</a:t>
            </a:r>
            <a:r>
              <a:rPr lang="en-US" sz="1600" dirty="0"/>
              <a:t>.</a:t>
            </a:r>
            <a:endParaRPr lang="en-US" sz="1500" dirty="0"/>
          </a:p>
        </p:txBody>
      </p:sp>
      <p:sp>
        <p:nvSpPr>
          <p:cNvPr id="3" name="Rectangle 2"/>
          <p:cNvSpPr/>
          <p:nvPr/>
        </p:nvSpPr>
        <p:spPr>
          <a:xfrm>
            <a:off x="214282" y="4331089"/>
            <a:ext cx="8425662" cy="1169551"/>
          </a:xfrm>
          <a:prstGeom prst="rect">
            <a:avLst/>
          </a:prstGeom>
        </p:spPr>
        <p:txBody>
          <a:bodyPr wrap="square">
            <a:spAutoFit/>
          </a:bodyPr>
          <a:lstStyle/>
          <a:p>
            <a:pPr algn="justLow" rtl="1"/>
            <a:r>
              <a:rPr lang="ar-IQ" sz="1400" dirty="0" smtClean="0"/>
              <a:t>6. الرطوبة </a:t>
            </a:r>
            <a:r>
              <a:rPr lang="ar-IQ" sz="1400" dirty="0"/>
              <a:t>المنخفضة</a:t>
            </a:r>
            <a:r>
              <a:rPr lang="ar-IQ" sz="1400" dirty="0" smtClean="0"/>
              <a:t>: </a:t>
            </a:r>
            <a:r>
              <a:rPr lang="ar-IQ" sz="1400" dirty="0"/>
              <a:t>يمكن أن تسبب الرطوبة المنخفضة مشاكل محددة لبعض الأشخاص </a:t>
            </a:r>
            <a:r>
              <a:rPr lang="ar-IQ" sz="1400" dirty="0" smtClean="0"/>
              <a:t>، </a:t>
            </a:r>
            <a:r>
              <a:rPr lang="ar-IQ" sz="1400" dirty="0"/>
              <a:t>مثل جفاف الجلد وجفاف العين والكهرباء الساكنة. ومع ذلك ، فإن الرطوبة المنخفضة لا تسبب عموما عدم الراحة الحرارية. لا </a:t>
            </a:r>
            <a:r>
              <a:rPr lang="ar-IQ" sz="1400" dirty="0" smtClean="0"/>
              <a:t>يعتبر </a:t>
            </a:r>
            <a:r>
              <a:rPr lang="ar-IQ" sz="1400" dirty="0"/>
              <a:t>المعيار 55 الحد الأدنى من الرطوبة على أنه مشكلة </a:t>
            </a:r>
            <a:r>
              <a:rPr lang="ar-IQ" sz="1400" dirty="0" smtClean="0"/>
              <a:t>مسببة لعدم </a:t>
            </a:r>
            <a:r>
              <a:rPr lang="ar-IQ" sz="1400" dirty="0"/>
              <a:t>الراحة الحرارية ، ولا يعالج الأفراد الذين لديهم استجابات شديدة للرطوبة المنخفضة</a:t>
            </a:r>
            <a:r>
              <a:rPr lang="ar-IQ" sz="1400" dirty="0" smtClean="0"/>
              <a:t>.</a:t>
            </a:r>
          </a:p>
          <a:p>
            <a:pPr algn="justLow" rtl="1"/>
            <a:r>
              <a:rPr lang="ar-IQ" sz="1400" dirty="0" smtClean="0"/>
              <a:t> </a:t>
            </a:r>
            <a:r>
              <a:rPr lang="ar-IQ" sz="1400" dirty="0"/>
              <a:t>الرطوبة العالية: يحدد المعيار 55 نسبة الرطوبة القصوى للراحة عند </a:t>
            </a:r>
            <a:r>
              <a:rPr lang="ar-IQ" sz="1400" dirty="0" smtClean="0"/>
              <a:t>12غم </a:t>
            </a:r>
            <a:r>
              <a:rPr lang="ar-IQ" sz="1400" dirty="0"/>
              <a:t>/ </a:t>
            </a:r>
            <a:r>
              <a:rPr lang="ar-IQ" sz="1400" dirty="0" smtClean="0"/>
              <a:t>كغم</a:t>
            </a:r>
            <a:r>
              <a:rPr lang="ar-IQ" sz="1400" dirty="0"/>
              <a:t>. هذا المستوى من الرطوبة في الهواء يمكن أن يسبب أيضا مشاكل خطيرة </a:t>
            </a:r>
            <a:r>
              <a:rPr lang="ar-IQ" sz="1400" dirty="0" smtClean="0"/>
              <a:t>مثل </a:t>
            </a:r>
            <a:r>
              <a:rPr lang="ar-IQ" sz="1400" dirty="0"/>
              <a:t>العفن في المبنى ومحتوياته ، لأنه يعادل الرطوبة النسبية بنسبة 100 ٪ عند 17 درجة مئوية.</a:t>
            </a:r>
            <a:endParaRPr lang="en-US" sz="1400" dirty="0"/>
          </a:p>
        </p:txBody>
      </p:sp>
      <p:sp>
        <p:nvSpPr>
          <p:cNvPr id="5" name="Rectangle 4"/>
          <p:cNvSpPr/>
          <p:nvPr/>
        </p:nvSpPr>
        <p:spPr>
          <a:xfrm>
            <a:off x="251520" y="5589240"/>
            <a:ext cx="8388424" cy="738664"/>
          </a:xfrm>
          <a:prstGeom prst="rect">
            <a:avLst/>
          </a:prstGeom>
        </p:spPr>
        <p:txBody>
          <a:bodyPr wrap="square">
            <a:spAutoFit/>
          </a:bodyPr>
          <a:lstStyle/>
          <a:p>
            <a:pPr algn="justLow" rtl="1"/>
            <a:r>
              <a:rPr lang="ar-IQ" sz="1400" dirty="0" smtClean="0"/>
              <a:t>7. </a:t>
            </a:r>
            <a:r>
              <a:rPr lang="ar-IQ" sz="1400" dirty="0" smtClean="0"/>
              <a:t>كلما </a:t>
            </a:r>
            <a:r>
              <a:rPr lang="ar-IQ" sz="1400" dirty="0"/>
              <a:t>زادت سرعة الهواء فوق جسم الشخص ، زاد تأثير التبريد. سرعة الهواء التي تتجاوز 0.2 متر في الثانية (م / ث) ، أو درجات الحرارة الباردة جنبا إلى جنب مع أي حركة هواء ، قد تسبب عدم الراحة </a:t>
            </a:r>
            <a:r>
              <a:rPr lang="ar-IQ" sz="1400" dirty="0" smtClean="0"/>
              <a:t>. </a:t>
            </a:r>
            <a:r>
              <a:rPr lang="ar-IQ" sz="1400" dirty="0"/>
              <a:t>تكون </a:t>
            </a:r>
            <a:r>
              <a:rPr lang="ar-IQ" sz="1400" dirty="0" smtClean="0"/>
              <a:t>التيارات الهوائية </a:t>
            </a:r>
            <a:r>
              <a:rPr lang="ar-IQ" sz="1400" dirty="0"/>
              <a:t>أكثر وضوحا عندما تهب عبر القدمين و / أو مستوى الرأس ، لأن الأفراد </a:t>
            </a:r>
            <a:r>
              <a:rPr lang="ar-IQ" sz="1400" dirty="0" smtClean="0"/>
              <a:t>عادة ما يرتدون ملابس اقل </a:t>
            </a:r>
            <a:r>
              <a:rPr lang="ar-IQ" sz="1400" dirty="0"/>
              <a:t>في هذه المناطق من الجسم.</a:t>
            </a:r>
            <a:endParaRPr lang="en-US" sz="1400" dirty="0"/>
          </a:p>
        </p:txBody>
      </p:sp>
    </p:spTree>
    <p:extLst>
      <p:ext uri="{BB962C8B-B14F-4D97-AF65-F5344CB8AC3E}">
        <p14:creationId xmlns:p14="http://schemas.microsoft.com/office/powerpoint/2010/main" val="30955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smtClean="0"/>
              <a:t>Conditions </a:t>
            </a:r>
            <a:r>
              <a:rPr lang="en-US" sz="2400" b="1" dirty="0"/>
              <a:t>for Comfort</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2554545"/>
          </a:xfrm>
          <a:prstGeom prst="rect">
            <a:avLst/>
          </a:prstGeom>
        </p:spPr>
        <p:txBody>
          <a:bodyPr wrap="square">
            <a:spAutoFit/>
          </a:bodyPr>
          <a:lstStyle/>
          <a:p>
            <a:pPr algn="justLow"/>
            <a:r>
              <a:rPr lang="en-US" sz="1600" i="1" dirty="0"/>
              <a:t>Standard 55 </a:t>
            </a:r>
            <a:r>
              <a:rPr lang="en-US" sz="1600" dirty="0"/>
              <a:t>deals with indoor thermal comfort in normal living </a:t>
            </a:r>
            <a:r>
              <a:rPr lang="en-US" sz="1600" dirty="0" smtClean="0"/>
              <a:t>environments</a:t>
            </a:r>
            <a:r>
              <a:rPr lang="ar-IQ" sz="1600" dirty="0" smtClean="0"/>
              <a:t> </a:t>
            </a:r>
            <a:r>
              <a:rPr lang="en-US" sz="1600" dirty="0" smtClean="0"/>
              <a:t>and </a:t>
            </a:r>
            <a:r>
              <a:rPr lang="en-US" sz="1600" dirty="0"/>
              <a:t>office-type environments. It does not deal with occupancy periods of </a:t>
            </a:r>
            <a:r>
              <a:rPr lang="en-US" sz="1600" dirty="0" smtClean="0"/>
              <a:t>less</a:t>
            </a:r>
            <a:r>
              <a:rPr lang="ar-IQ" sz="1600" dirty="0" smtClean="0"/>
              <a:t> </a:t>
            </a:r>
            <a:r>
              <a:rPr lang="en-US" sz="1600" dirty="0" smtClean="0"/>
              <a:t>than </a:t>
            </a:r>
            <a:r>
              <a:rPr lang="en-US" sz="1600" dirty="0"/>
              <a:t>15 minutes.</a:t>
            </a:r>
          </a:p>
          <a:p>
            <a:pPr algn="justLow"/>
            <a:r>
              <a:rPr lang="en-US" sz="1600" dirty="0"/>
              <a:t>The Standard recognizes that individual perceptions of comfort can be </a:t>
            </a:r>
            <a:r>
              <a:rPr lang="en-US" sz="1600" dirty="0" smtClean="0"/>
              <a:t>significantly</a:t>
            </a:r>
            <a:r>
              <a:rPr lang="ar-IQ" sz="1600" dirty="0" smtClean="0"/>
              <a:t> </a:t>
            </a:r>
            <a:r>
              <a:rPr lang="en-US" sz="1600" dirty="0" smtClean="0"/>
              <a:t>modified </a:t>
            </a:r>
            <a:r>
              <a:rPr lang="en-US" sz="1600" dirty="0"/>
              <a:t>by prior exposure. For example, consider people </a:t>
            </a:r>
            <a:r>
              <a:rPr lang="en-US" sz="1600" dirty="0" smtClean="0"/>
              <a:t>coming</a:t>
            </a:r>
            <a:r>
              <a:rPr lang="ar-IQ" sz="1600" dirty="0" smtClean="0"/>
              <a:t> </a:t>
            </a:r>
            <a:r>
              <a:rPr lang="en-US" sz="1600" dirty="0" smtClean="0"/>
              <a:t>into </a:t>
            </a:r>
            <a:r>
              <a:rPr lang="en-US" sz="1600" dirty="0"/>
              <a:t>a building that is air-conditioned to 28 C on a very hot day, when </a:t>
            </a:r>
            <a:r>
              <a:rPr lang="en-US" sz="1600" dirty="0" smtClean="0"/>
              <a:t>it</a:t>
            </a:r>
            <a:r>
              <a:rPr lang="ar-IQ" sz="1600" dirty="0" smtClean="0"/>
              <a:t> </a:t>
            </a:r>
            <a:r>
              <a:rPr lang="en-US" sz="1600" dirty="0" smtClean="0"/>
              <a:t>is </a:t>
            </a:r>
            <a:r>
              <a:rPr lang="en-US" sz="1600" dirty="0"/>
              <a:t>40 C outside. The building is obviously cooler as they enter it, a </a:t>
            </a:r>
            <a:r>
              <a:rPr lang="en-US" sz="1600" dirty="0" smtClean="0"/>
              <a:t>pleasant</a:t>
            </a:r>
            <a:r>
              <a:rPr lang="ar-IQ" sz="1600" dirty="0" smtClean="0"/>
              <a:t> </a:t>
            </a:r>
            <a:r>
              <a:rPr lang="en-US" sz="1600" dirty="0" smtClean="0"/>
              <a:t>experience</a:t>
            </a:r>
            <a:r>
              <a:rPr lang="en-US" sz="1600" dirty="0"/>
              <a:t>. After they have been in the building for half an hour, they </a:t>
            </a:r>
            <a:r>
              <a:rPr lang="en-US" sz="1600" dirty="0" smtClean="0"/>
              <a:t>will</a:t>
            </a:r>
            <a:r>
              <a:rPr lang="ar-IQ" sz="1600" dirty="0" smtClean="0"/>
              <a:t> </a:t>
            </a:r>
            <a:r>
              <a:rPr lang="en-US" sz="1600" dirty="0" smtClean="0"/>
              <a:t>have </a:t>
            </a:r>
            <a:r>
              <a:rPr lang="en-US" sz="1600" dirty="0"/>
              <a:t>adjusted and will probably consider the building excessively warm.</a:t>
            </a:r>
          </a:p>
          <a:p>
            <a:pPr algn="justLow"/>
            <a:r>
              <a:rPr lang="en-US" sz="1600" dirty="0"/>
              <a:t>When considering issues of comfort, the Standard addresses two situations:</a:t>
            </a:r>
          </a:p>
          <a:p>
            <a:pPr algn="justLow"/>
            <a:r>
              <a:rPr lang="en-US" sz="1600" dirty="0"/>
              <a:t>1. </a:t>
            </a:r>
            <a:r>
              <a:rPr lang="en-US" sz="1600" b="1" dirty="0"/>
              <a:t>Buildings with occupant-operable windows</a:t>
            </a:r>
          </a:p>
          <a:p>
            <a:pPr algn="justLow"/>
            <a:r>
              <a:rPr lang="en-US" sz="1600" dirty="0"/>
              <a:t>2. </a:t>
            </a:r>
            <a:r>
              <a:rPr lang="en-US" sz="1600" b="1" dirty="0"/>
              <a:t>Buildings with mechanically conditioned spaces</a:t>
            </a:r>
            <a:r>
              <a:rPr lang="en-US" sz="1600" dirty="0"/>
              <a:t>.</a:t>
            </a:r>
            <a:endParaRPr lang="en-US" sz="1500" dirty="0"/>
          </a:p>
        </p:txBody>
      </p:sp>
      <p:sp>
        <p:nvSpPr>
          <p:cNvPr id="6" name="Rectangle 5"/>
          <p:cNvSpPr/>
          <p:nvPr/>
        </p:nvSpPr>
        <p:spPr>
          <a:xfrm>
            <a:off x="214282" y="3748035"/>
            <a:ext cx="8209638" cy="1600438"/>
          </a:xfrm>
          <a:prstGeom prst="rect">
            <a:avLst/>
          </a:prstGeom>
        </p:spPr>
        <p:txBody>
          <a:bodyPr wrap="square">
            <a:spAutoFit/>
          </a:bodyPr>
          <a:lstStyle/>
          <a:p>
            <a:pPr algn="justLow" rtl="1"/>
            <a:r>
              <a:rPr lang="ar-IQ" sz="1400" dirty="0"/>
              <a:t>يتعامل المعيار 55 مع الراحة الحرارية الداخلية في بيئات المعيشة العادية والبيئات المكتبية. لا يتعامل مع فترات الإشغال التي تقل عن 15 دقيقة. يعترف المعيار بأن التصورات الفردية للراحة يمكن تعديلها بشكل كبير من خلال التعرض المسبق. على سبيل المثال ، </a:t>
            </a:r>
            <a:r>
              <a:rPr lang="ar-IQ" sz="1400" dirty="0" smtClean="0"/>
              <a:t>الأشخاص </a:t>
            </a:r>
            <a:r>
              <a:rPr lang="ar-IQ" sz="1400" dirty="0"/>
              <a:t>الذين </a:t>
            </a:r>
            <a:r>
              <a:rPr lang="ar-IQ" sz="1400" dirty="0" smtClean="0"/>
              <a:t>يدخلون </a:t>
            </a:r>
            <a:r>
              <a:rPr lang="ar-IQ" sz="1400" dirty="0"/>
              <a:t>إلى مبنى مكيف الهواء إلى 28 درجة مئوية في يوم حار جدا ، عندما يكون 40 درجة مئوية في الخارج. من الواضح </a:t>
            </a:r>
            <a:r>
              <a:rPr lang="ar-IQ" sz="1400" dirty="0" smtClean="0"/>
              <a:t>أنهم يعتبرون </a:t>
            </a:r>
            <a:r>
              <a:rPr lang="ar-IQ" sz="1400" dirty="0"/>
              <a:t>المبنى أكثر برودة عند دخولهم إليه ، وهي تجربة ممتعة. بعد أن يكونوا في المبنى لمدة نصف ساعة ، </a:t>
            </a:r>
            <a:r>
              <a:rPr lang="ar-IQ" sz="1400" dirty="0" smtClean="0"/>
              <a:t>ربما </a:t>
            </a:r>
            <a:r>
              <a:rPr lang="ar-IQ" sz="1400" dirty="0"/>
              <a:t>يعتبرون المبنى دافئا بشكل مفرط. </a:t>
            </a:r>
            <a:endParaRPr lang="ar-IQ" sz="1400" dirty="0" smtClean="0"/>
          </a:p>
          <a:p>
            <a:pPr algn="justLow" rtl="1"/>
            <a:r>
              <a:rPr lang="ar-IQ" sz="1400" dirty="0" smtClean="0"/>
              <a:t>عند </a:t>
            </a:r>
            <a:r>
              <a:rPr lang="ar-IQ" sz="1400" dirty="0"/>
              <a:t>النظر في قضايا الراحة ، يعالج المعيار حالتين</a:t>
            </a:r>
            <a:r>
              <a:rPr lang="ar-IQ" sz="1400" dirty="0" smtClean="0"/>
              <a:t>:</a:t>
            </a:r>
          </a:p>
          <a:p>
            <a:pPr algn="justLow" rtl="1"/>
            <a:r>
              <a:rPr lang="ar-IQ" sz="1400" dirty="0" smtClean="0"/>
              <a:t> </a:t>
            </a:r>
            <a:r>
              <a:rPr lang="ar-IQ" sz="1400" dirty="0"/>
              <a:t>1. المباني ذات النوافذ القابلة </a:t>
            </a:r>
            <a:r>
              <a:rPr lang="ar-IQ" sz="1400" dirty="0" smtClean="0"/>
              <a:t>للفتح  </a:t>
            </a:r>
            <a:endParaRPr lang="ar-IQ" sz="1400" dirty="0" smtClean="0"/>
          </a:p>
          <a:p>
            <a:pPr algn="justLow" rtl="1"/>
            <a:r>
              <a:rPr lang="ar-IQ" sz="1400" dirty="0" smtClean="0"/>
              <a:t> </a:t>
            </a:r>
            <a:r>
              <a:rPr lang="ar-IQ" sz="1400" dirty="0"/>
              <a:t>2. المباني ذات المساحات المكيفة ميكانيكيا.</a:t>
            </a:r>
            <a:endParaRPr lang="en-US" sz="1400" dirty="0"/>
          </a:p>
        </p:txBody>
      </p:sp>
    </p:spTree>
    <p:extLst>
      <p:ext uri="{BB962C8B-B14F-4D97-AF65-F5344CB8AC3E}">
        <p14:creationId xmlns:p14="http://schemas.microsoft.com/office/powerpoint/2010/main" val="378426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Occupant-Operable Windows</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2554545"/>
          </a:xfrm>
          <a:prstGeom prst="rect">
            <a:avLst/>
          </a:prstGeom>
        </p:spPr>
        <p:txBody>
          <a:bodyPr wrap="square">
            <a:spAutoFit/>
          </a:bodyPr>
          <a:lstStyle/>
          <a:p>
            <a:r>
              <a:rPr lang="en-US" sz="1600" dirty="0"/>
              <a:t>People behave differently when they have windows they can control. </a:t>
            </a:r>
            <a:r>
              <a:rPr lang="en-US" sz="1600" dirty="0" smtClean="0"/>
              <a:t>They</a:t>
            </a:r>
            <a:r>
              <a:rPr lang="ar-IQ" sz="1600" dirty="0" smtClean="0"/>
              <a:t> </a:t>
            </a:r>
            <a:r>
              <a:rPr lang="en-US" sz="1600" dirty="0" smtClean="0"/>
              <a:t>have </a:t>
            </a:r>
            <a:r>
              <a:rPr lang="en-US" sz="1600" dirty="0"/>
              <a:t>different, less demanding, expectations due to their knowledge of </a:t>
            </a:r>
            <a:r>
              <a:rPr lang="en-US" sz="1600" dirty="0" smtClean="0"/>
              <a:t>the</a:t>
            </a:r>
            <a:r>
              <a:rPr lang="ar-IQ" sz="1600" dirty="0" smtClean="0"/>
              <a:t> </a:t>
            </a:r>
            <a:r>
              <a:rPr lang="en-US" sz="1600" dirty="0"/>
              <a:t>external environment and their control over the windows. They will </a:t>
            </a:r>
            <a:r>
              <a:rPr lang="en-US" sz="1600" dirty="0" smtClean="0"/>
              <a:t>also</a:t>
            </a:r>
            <a:r>
              <a:rPr lang="ar-IQ" sz="1600" dirty="0" smtClean="0"/>
              <a:t> </a:t>
            </a:r>
            <a:r>
              <a:rPr lang="en-US" sz="1600" dirty="0" smtClean="0"/>
              <a:t>choose </a:t>
            </a:r>
            <a:r>
              <a:rPr lang="en-US" sz="1600" dirty="0"/>
              <a:t>how they dress, knowing that the building temperatures will be </a:t>
            </a:r>
            <a:r>
              <a:rPr lang="en-US" sz="1600" dirty="0" smtClean="0"/>
              <a:t>significantly</a:t>
            </a:r>
            <a:r>
              <a:rPr lang="ar-IQ" sz="1600" dirty="0" smtClean="0"/>
              <a:t> </a:t>
            </a:r>
            <a:r>
              <a:rPr lang="en-US" sz="1600" dirty="0" smtClean="0"/>
              <a:t>influenced </a:t>
            </a:r>
            <a:r>
              <a:rPr lang="en-US" sz="1600" dirty="0"/>
              <a:t>by external temperatures.</a:t>
            </a:r>
          </a:p>
          <a:p>
            <a:r>
              <a:rPr lang="en-US" sz="1600" i="1" dirty="0"/>
              <a:t>Figure </a:t>
            </a:r>
            <a:r>
              <a:rPr lang="en-US" sz="1600" i="1" dirty="0" smtClean="0"/>
              <a:t>3</a:t>
            </a:r>
            <a:r>
              <a:rPr lang="en-US" sz="1600" dirty="0" smtClean="0"/>
              <a:t>, </a:t>
            </a:r>
            <a:r>
              <a:rPr lang="en-US" sz="1600" dirty="0"/>
              <a:t>shows the </a:t>
            </a:r>
            <a:r>
              <a:rPr lang="en-US" sz="1600" b="1" dirty="0"/>
              <a:t>acceptable range </a:t>
            </a:r>
            <a:r>
              <a:rPr lang="en-US" sz="1600" dirty="0"/>
              <a:t>of “indoor operative </a:t>
            </a:r>
            <a:r>
              <a:rPr lang="en-US" sz="1600" dirty="0" smtClean="0"/>
              <a:t>temperatures”</a:t>
            </a:r>
            <a:r>
              <a:rPr lang="ar-IQ" sz="1600" dirty="0" smtClean="0"/>
              <a:t> </a:t>
            </a:r>
            <a:r>
              <a:rPr lang="en-US" sz="1600" dirty="0" smtClean="0"/>
              <a:t>plotted </a:t>
            </a:r>
            <a:r>
              <a:rPr lang="en-US" sz="1600" dirty="0"/>
              <a:t>against “mean monthly air temperature” </a:t>
            </a:r>
            <a:r>
              <a:rPr lang="en-US" sz="1600" dirty="0" smtClean="0"/>
              <a:t>for</a:t>
            </a:r>
            <a:r>
              <a:rPr lang="ar-IQ" sz="1600" dirty="0" smtClean="0"/>
              <a:t> </a:t>
            </a:r>
          </a:p>
          <a:p>
            <a:r>
              <a:rPr lang="en-US" sz="1600" dirty="0" smtClean="0"/>
              <a:t>Activity </a:t>
            </a:r>
            <a:r>
              <a:rPr lang="en-US" sz="1600" dirty="0"/>
              <a:t>levels of 1.0 to 1.3 met</a:t>
            </a:r>
          </a:p>
          <a:p>
            <a:r>
              <a:rPr lang="en-US" sz="1600" dirty="0"/>
              <a:t>Person not in direct sunlight</a:t>
            </a:r>
          </a:p>
          <a:p>
            <a:r>
              <a:rPr lang="en-US" sz="1600" dirty="0"/>
              <a:t>Air velocity below 0.2 m/s</a:t>
            </a:r>
          </a:p>
          <a:p>
            <a:r>
              <a:rPr lang="en-US" sz="1600" dirty="0"/>
              <a:t>No specific clothing ensemble values</a:t>
            </a:r>
            <a:endParaRPr lang="en-US" sz="1500" dirty="0"/>
          </a:p>
        </p:txBody>
      </p:sp>
      <p:sp>
        <p:nvSpPr>
          <p:cNvPr id="6" name="Rectangle 5"/>
          <p:cNvSpPr/>
          <p:nvPr/>
        </p:nvSpPr>
        <p:spPr>
          <a:xfrm>
            <a:off x="431462" y="5590384"/>
            <a:ext cx="8209638" cy="954107"/>
          </a:xfrm>
          <a:prstGeom prst="rect">
            <a:avLst/>
          </a:prstGeom>
        </p:spPr>
        <p:txBody>
          <a:bodyPr wrap="square">
            <a:spAutoFit/>
          </a:bodyPr>
          <a:lstStyle/>
          <a:p>
            <a:pPr algn="justLow" rtl="1"/>
            <a:r>
              <a:rPr lang="ar-IQ" sz="1400" dirty="0"/>
              <a:t>يتصرف الناس بشكل مختلف عندما يكون لديهم نوافذ يمكنهم التحكم فيها. لديهم توقعات مختلفة وأقل تطلبا بسبب معرفتهم بالبيئة الخارجية وسيطرتهم على النوافذ. سيختارون أيضا كيفية ارتدائهم ، مع العلم أن درجات حرارة المبنى ستتأثر بشكل كبير بدرجات الحرارة الخارجية. يوضح الشكل 3 النطاق المقبول ل "درجات الحرارة التشغيلية الداخلية" المرسومة مقابل "متوسط درجة حرارة الهواء الشهرية" لمستويات النشاط من 1.0 إلى 1.3 </a:t>
            </a:r>
            <a:r>
              <a:rPr lang="en-US" sz="1400" dirty="0" smtClean="0"/>
              <a:t>met </a:t>
            </a:r>
            <a:r>
              <a:rPr lang="ar-IQ" sz="1400" dirty="0" smtClean="0"/>
              <a:t> , شخص </a:t>
            </a:r>
            <a:r>
              <a:rPr lang="ar-IQ" sz="1400" dirty="0"/>
              <a:t>ليس في ضوء الشمس المباشر </a:t>
            </a:r>
            <a:r>
              <a:rPr lang="ar-IQ" sz="1400" dirty="0" smtClean="0"/>
              <a:t>, سرعة </a:t>
            </a:r>
            <a:r>
              <a:rPr lang="ar-IQ" sz="1400" dirty="0"/>
              <a:t>الهواء أقل من 0.2 م / ث لا توجد قيم محددة لمجموعة الملابس</a:t>
            </a:r>
            <a:endParaRPr lang="en-US" sz="1400" dirty="0"/>
          </a:p>
        </p:txBody>
      </p:sp>
      <p:pic>
        <p:nvPicPr>
          <p:cNvPr id="3" name="Picture 2"/>
          <p:cNvPicPr>
            <a:picLocks noChangeAspect="1"/>
          </p:cNvPicPr>
          <p:nvPr/>
        </p:nvPicPr>
        <p:blipFill>
          <a:blip r:embed="rId2"/>
          <a:stretch>
            <a:fillRect/>
          </a:stretch>
        </p:blipFill>
        <p:spPr>
          <a:xfrm>
            <a:off x="3557265" y="2420888"/>
            <a:ext cx="5266735" cy="3096344"/>
          </a:xfrm>
          <a:prstGeom prst="rect">
            <a:avLst/>
          </a:prstGeom>
        </p:spPr>
      </p:pic>
    </p:spTree>
    <p:extLst>
      <p:ext uri="{BB962C8B-B14F-4D97-AF65-F5344CB8AC3E}">
        <p14:creationId xmlns:p14="http://schemas.microsoft.com/office/powerpoint/2010/main" val="296190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Occupant-Operable Windows</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3293209"/>
          </a:xfrm>
          <a:prstGeom prst="rect">
            <a:avLst/>
          </a:prstGeom>
        </p:spPr>
        <p:txBody>
          <a:bodyPr wrap="square">
            <a:spAutoFit/>
          </a:bodyPr>
          <a:lstStyle/>
          <a:p>
            <a:pPr algn="justLow"/>
            <a:r>
              <a:rPr lang="en-US" sz="1600" dirty="0"/>
              <a:t>This acceptable range is called the </a:t>
            </a:r>
            <a:r>
              <a:rPr lang="en-US" sz="1600" b="1" dirty="0"/>
              <a:t>comfort </a:t>
            </a:r>
            <a:r>
              <a:rPr lang="en-US" sz="1600" b="1" dirty="0" smtClean="0"/>
              <a:t>envelope</a:t>
            </a:r>
            <a:r>
              <a:rPr lang="en-US" sz="1600" dirty="0" smtClean="0"/>
              <a:t>.</a:t>
            </a:r>
            <a:r>
              <a:rPr lang="ar-IQ" sz="1600" dirty="0" smtClean="0"/>
              <a:t> </a:t>
            </a:r>
            <a:r>
              <a:rPr lang="en-US" sz="1600" dirty="0" smtClean="0"/>
              <a:t>The </a:t>
            </a:r>
            <a:r>
              <a:rPr lang="en-US" sz="1600" b="1" dirty="0"/>
              <a:t>indoor operative temperature </a:t>
            </a:r>
            <a:r>
              <a:rPr lang="en-US" sz="1600" dirty="0"/>
              <a:t>is the average of the air temperature </a:t>
            </a:r>
            <a:r>
              <a:rPr lang="en-US" sz="1600" dirty="0" smtClean="0"/>
              <a:t>and</a:t>
            </a:r>
            <a:r>
              <a:rPr lang="ar-IQ" sz="1600" dirty="0" smtClean="0"/>
              <a:t> </a:t>
            </a:r>
            <a:r>
              <a:rPr lang="en-US" sz="1600" dirty="0" smtClean="0"/>
              <a:t>radiant </a:t>
            </a:r>
            <a:r>
              <a:rPr lang="en-US" sz="1600" dirty="0"/>
              <a:t>temperature.</a:t>
            </a:r>
          </a:p>
          <a:p>
            <a:pPr algn="justLow"/>
            <a:r>
              <a:rPr lang="en-US" sz="1600" dirty="0"/>
              <a:t>The </a:t>
            </a:r>
            <a:r>
              <a:rPr lang="en-US" sz="1600" b="1" dirty="0"/>
              <a:t>mean monthly outdoor temperature </a:t>
            </a:r>
            <a:r>
              <a:rPr lang="en-US" sz="1600" dirty="0"/>
              <a:t>is the average of the hourly </a:t>
            </a:r>
            <a:r>
              <a:rPr lang="en-US" sz="1600" dirty="0" smtClean="0"/>
              <a:t>temperatures;</a:t>
            </a:r>
            <a:r>
              <a:rPr lang="ar-IQ" sz="1600" dirty="0" smtClean="0"/>
              <a:t> </a:t>
            </a:r>
            <a:r>
              <a:rPr lang="en-US" sz="1600" dirty="0" smtClean="0"/>
              <a:t>data </a:t>
            </a:r>
            <a:r>
              <a:rPr lang="en-US" sz="1600" dirty="0"/>
              <a:t>is normally available from government </a:t>
            </a:r>
            <a:r>
              <a:rPr lang="en-US" sz="1600" dirty="0" smtClean="0"/>
              <a:t>environmental-monitoring</a:t>
            </a:r>
            <a:r>
              <a:rPr lang="ar-IQ" sz="1600" dirty="0" smtClean="0"/>
              <a:t> </a:t>
            </a:r>
            <a:r>
              <a:rPr lang="en-US" sz="1600" dirty="0" smtClean="0"/>
              <a:t>departments</a:t>
            </a:r>
            <a:r>
              <a:rPr lang="en-US" sz="1600" dirty="0"/>
              <a:t>.</a:t>
            </a:r>
          </a:p>
          <a:p>
            <a:pPr algn="justLow"/>
            <a:r>
              <a:rPr lang="en-US" sz="1600" dirty="0"/>
              <a:t>The chart only goes down to a mean monthly temperature of 10 </a:t>
            </a:r>
            <a:r>
              <a:rPr lang="en-US" sz="1600" dirty="0" smtClean="0"/>
              <a:t>C,</a:t>
            </a:r>
            <a:r>
              <a:rPr lang="ar-IQ" sz="1600" dirty="0" smtClean="0"/>
              <a:t> </a:t>
            </a:r>
            <a:r>
              <a:rPr lang="en-US" sz="1600" dirty="0" smtClean="0"/>
              <a:t>indicating </a:t>
            </a:r>
            <a:r>
              <a:rPr lang="en-US" sz="1600" dirty="0"/>
              <a:t>that operant-controlled windows (opening windows) do not </a:t>
            </a:r>
            <a:r>
              <a:rPr lang="en-US" sz="1600" dirty="0" smtClean="0"/>
              <a:t>provide</a:t>
            </a:r>
            <a:r>
              <a:rPr lang="ar-IQ" sz="1600" dirty="0" smtClean="0"/>
              <a:t> </a:t>
            </a:r>
            <a:r>
              <a:rPr lang="en-US" sz="1600" dirty="0" smtClean="0"/>
              <a:t>acceptable </a:t>
            </a:r>
            <a:r>
              <a:rPr lang="en-US" sz="1600" dirty="0"/>
              <a:t>thermal comfort conditions in cooler climates during </a:t>
            </a:r>
            <a:r>
              <a:rPr lang="en-US" sz="1600" dirty="0" smtClean="0"/>
              <a:t>the</a:t>
            </a:r>
            <a:r>
              <a:rPr lang="ar-IQ" sz="1600" dirty="0" smtClean="0"/>
              <a:t> </a:t>
            </a:r>
            <a:r>
              <a:rPr lang="en-US" sz="1600" dirty="0" smtClean="0"/>
              <a:t>winter</a:t>
            </a:r>
            <a:r>
              <a:rPr lang="en-US" sz="1600" dirty="0"/>
              <a:t>.</a:t>
            </a:r>
          </a:p>
          <a:p>
            <a:pPr algn="justLow"/>
            <a:r>
              <a:rPr lang="en-US" sz="1600" dirty="0"/>
              <a:t>The plot shows the range of comfortable operative temperatures for </a:t>
            </a:r>
            <a:r>
              <a:rPr lang="en-US" sz="1600" dirty="0" smtClean="0"/>
              <a:t>80%</a:t>
            </a:r>
            <a:r>
              <a:rPr lang="ar-IQ" sz="1600" dirty="0" smtClean="0"/>
              <a:t> </a:t>
            </a:r>
            <a:r>
              <a:rPr lang="en-US" sz="1600" dirty="0" smtClean="0"/>
              <a:t>acceptability</a:t>
            </a:r>
            <a:r>
              <a:rPr lang="en-US" sz="1600" dirty="0"/>
              <a:t>, the normal situation, and a narrower comfort band that </a:t>
            </a:r>
            <a:r>
              <a:rPr lang="en-US" sz="1600" dirty="0" smtClean="0"/>
              <a:t>will</a:t>
            </a:r>
            <a:r>
              <a:rPr lang="ar-IQ" sz="1600" dirty="0" smtClean="0"/>
              <a:t> </a:t>
            </a:r>
            <a:r>
              <a:rPr lang="en-US" sz="1600" dirty="0" smtClean="0"/>
              <a:t>provide </a:t>
            </a:r>
            <a:r>
              <a:rPr lang="en-US" sz="1600" dirty="0"/>
              <a:t>a higher standard of comfort, 90% </a:t>
            </a:r>
            <a:r>
              <a:rPr lang="ar-IQ" sz="1600" dirty="0" smtClean="0"/>
              <a:t> </a:t>
            </a:r>
            <a:r>
              <a:rPr lang="en-US" sz="1600" dirty="0" smtClean="0"/>
              <a:t>acceptability</a:t>
            </a:r>
            <a:r>
              <a:rPr lang="en-US" sz="1600" dirty="0"/>
              <a:t>. For example, for </a:t>
            </a:r>
            <a:r>
              <a:rPr lang="en-US" sz="1600" dirty="0" smtClean="0"/>
              <a:t>a</a:t>
            </a:r>
            <a:r>
              <a:rPr lang="ar-IQ" sz="1600" dirty="0" smtClean="0"/>
              <a:t> </a:t>
            </a:r>
            <a:r>
              <a:rPr lang="en-US" sz="1600" dirty="0" smtClean="0"/>
              <a:t>location </a:t>
            </a:r>
            <a:r>
              <a:rPr lang="en-US" sz="1600" dirty="0"/>
              <a:t>with a maximum summer mean-monthly temperature of 20 C, </a:t>
            </a:r>
            <a:r>
              <a:rPr lang="en-US" sz="1600" dirty="0" smtClean="0"/>
              <a:t>the</a:t>
            </a:r>
            <a:r>
              <a:rPr lang="ar-IQ" sz="1600" dirty="0" smtClean="0"/>
              <a:t> </a:t>
            </a:r>
            <a:r>
              <a:rPr lang="en-US" sz="1600" dirty="0" smtClean="0"/>
              <a:t>range </a:t>
            </a:r>
            <a:r>
              <a:rPr lang="en-US" sz="1600" dirty="0"/>
              <a:t>for 80% acceptability is between </a:t>
            </a:r>
            <a:r>
              <a:rPr lang="en-US" sz="1600" dirty="0" smtClean="0"/>
              <a:t>20</a:t>
            </a:r>
            <a:r>
              <a:rPr lang="ar-IQ" sz="1600" dirty="0" smtClean="0"/>
              <a:t>.</a:t>
            </a:r>
            <a:r>
              <a:rPr lang="en-US" sz="1600" dirty="0" smtClean="0"/>
              <a:t>5 </a:t>
            </a:r>
            <a:r>
              <a:rPr lang="en-US" sz="1600" dirty="0"/>
              <a:t>C and </a:t>
            </a:r>
            <a:r>
              <a:rPr lang="en-US" sz="1600" dirty="0" smtClean="0"/>
              <a:t>27</a:t>
            </a:r>
            <a:r>
              <a:rPr lang="ar-IQ" sz="1600" dirty="0" smtClean="0"/>
              <a:t>.</a:t>
            </a:r>
            <a:r>
              <a:rPr lang="en-US" sz="1600" dirty="0" smtClean="0"/>
              <a:t>5 </a:t>
            </a:r>
            <a:r>
              <a:rPr lang="en-US" sz="1600" dirty="0"/>
              <a:t>C.</a:t>
            </a:r>
          </a:p>
          <a:p>
            <a:pPr algn="justLow"/>
            <a:r>
              <a:rPr lang="en-US" sz="1600" b="1" dirty="0"/>
              <a:t>Note </a:t>
            </a:r>
            <a:r>
              <a:rPr lang="en-US" sz="1600" dirty="0"/>
              <a:t>that the normal situation suggests that 20% of the occupants, or 1 in </a:t>
            </a:r>
            <a:r>
              <a:rPr lang="en-US" sz="1600" dirty="0" smtClean="0"/>
              <a:t>5,</a:t>
            </a:r>
            <a:r>
              <a:rPr lang="ar-IQ" sz="1600" dirty="0" smtClean="0"/>
              <a:t> </a:t>
            </a:r>
            <a:r>
              <a:rPr lang="en-US" sz="1600" dirty="0" smtClean="0"/>
              <a:t>will </a:t>
            </a:r>
            <a:r>
              <a:rPr lang="en-US" sz="1600" dirty="0"/>
              <a:t>not find the thermal conditions acceptable!</a:t>
            </a:r>
          </a:p>
        </p:txBody>
      </p:sp>
      <p:sp>
        <p:nvSpPr>
          <p:cNvPr id="6" name="Rectangle 5"/>
          <p:cNvSpPr/>
          <p:nvPr/>
        </p:nvSpPr>
        <p:spPr>
          <a:xfrm>
            <a:off x="214282" y="4581128"/>
            <a:ext cx="8643998" cy="1600438"/>
          </a:xfrm>
          <a:prstGeom prst="rect">
            <a:avLst/>
          </a:prstGeom>
        </p:spPr>
        <p:txBody>
          <a:bodyPr wrap="square">
            <a:spAutoFit/>
          </a:bodyPr>
          <a:lstStyle/>
          <a:p>
            <a:pPr algn="justLow" rtl="1"/>
            <a:r>
              <a:rPr lang="ar-IQ" sz="1400" dirty="0"/>
              <a:t>يسمى هذا النطاق المقبول </a:t>
            </a:r>
            <a:r>
              <a:rPr lang="ar-IQ" sz="1400" dirty="0" smtClean="0"/>
              <a:t>بظروف </a:t>
            </a:r>
            <a:r>
              <a:rPr lang="ar-IQ" sz="1400" dirty="0"/>
              <a:t>الراحة. درجة حرارة التشغيل الداخلية هي متوسط درجة حرارة الهواء ودرجة الحرارة المشعة. متوسط درجة الحرارة الشهرية في الهواء الطلق هو متوسط درجات الحرارة كل ساعة. وعادة ما تكون البيانات متاحة من الإدارات الحكومية لرصد البيئة. ينخفض الرسم البياني فقط إلى متوسط درجة حرارة شهرية يبلغ 10 درجات مئوية ، مما يشير إلى أن النوافذ التي يتم التحكم فيها بالتشغيل (النوافذ المفتوحة) لا توفر ظروف راحة حرارية مقبولة في المناخات الأكثر برودة خلال فصل الشتاء. يوضح المخطط نطاق درجات الحرارة التشغيلية المريحة للحصول على قبول بنسبة 80٪ ، والوضع الطبيعي ، ونطاق الراحة الأضيق الذي سيوفر مستوى أعلى من الراحة ، وقابلية القبول بنسبة 90٪. على سبيل المثال ، بالنسبة لموقع يبلغ متوسط درجة حرارته الشهرية القصوى في الصيف 20 درجة مئوية ، فإن نطاق القبول بنسبة 80٪ يتراوح بين </a:t>
            </a:r>
            <a:r>
              <a:rPr lang="ar-IQ" sz="1400" dirty="0" smtClean="0"/>
              <a:t>20.5 </a:t>
            </a:r>
            <a:r>
              <a:rPr lang="ar-IQ" sz="1400" dirty="0"/>
              <a:t>درجة مئوية و </a:t>
            </a:r>
            <a:r>
              <a:rPr lang="ar-IQ" sz="1400" dirty="0" smtClean="0"/>
              <a:t>27.5 </a:t>
            </a:r>
            <a:r>
              <a:rPr lang="ar-IQ" sz="1400" dirty="0"/>
              <a:t>درجة مئوية.</a:t>
            </a:r>
            <a:endParaRPr lang="en-US" sz="1400" dirty="0"/>
          </a:p>
        </p:txBody>
      </p:sp>
    </p:spTree>
    <p:extLst>
      <p:ext uri="{BB962C8B-B14F-4D97-AF65-F5344CB8AC3E}">
        <p14:creationId xmlns:p14="http://schemas.microsoft.com/office/powerpoint/2010/main" val="375947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sychrometer Kit | Caroli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664" y="991567"/>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4554" y="188640"/>
            <a:ext cx="8643998" cy="477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Introducing</a:t>
            </a:r>
            <a:r>
              <a:rPr lang="en-US" sz="2500" dirty="0" smtClean="0"/>
              <a:t> </a:t>
            </a:r>
            <a:r>
              <a:rPr lang="en-US" sz="2400" dirty="0">
                <a:latin typeface="Arial Black" pitchFamily="34" charset="0"/>
                <a:cs typeface="(AH) Manal Black" pitchFamily="2" charset="-78"/>
              </a:rPr>
              <a:t>the</a:t>
            </a:r>
            <a:r>
              <a:rPr lang="en-US" sz="2400" b="1" dirty="0" smtClean="0"/>
              <a:t> </a:t>
            </a:r>
            <a:r>
              <a:rPr lang="en-US" sz="2400" dirty="0">
                <a:latin typeface="Arial Black" pitchFamily="34" charset="0"/>
                <a:cs typeface="(AH) Manal Black" pitchFamily="2" charset="-78"/>
              </a:rPr>
              <a:t>Psychrometric</a:t>
            </a:r>
            <a:r>
              <a:rPr lang="en-US" sz="2400" b="1" dirty="0"/>
              <a:t> </a:t>
            </a:r>
            <a:r>
              <a:rPr lang="en-US" sz="2400" dirty="0" smtClean="0">
                <a:latin typeface="Arial Black" pitchFamily="34" charset="0"/>
                <a:cs typeface="(AH) Manal Black" pitchFamily="2" charset="-78"/>
              </a:rPr>
              <a:t>Chart</a:t>
            </a:r>
          </a:p>
        </p:txBody>
      </p:sp>
      <p:sp>
        <p:nvSpPr>
          <p:cNvPr id="5" name="Rectangle 4"/>
          <p:cNvSpPr/>
          <p:nvPr/>
        </p:nvSpPr>
        <p:spPr>
          <a:xfrm>
            <a:off x="224554" y="857131"/>
            <a:ext cx="6219654" cy="3293209"/>
          </a:xfrm>
          <a:prstGeom prst="rect">
            <a:avLst/>
          </a:prstGeom>
        </p:spPr>
        <p:txBody>
          <a:bodyPr wrap="square">
            <a:spAutoFit/>
          </a:bodyPr>
          <a:lstStyle/>
          <a:p>
            <a:pPr algn="justLow"/>
            <a:r>
              <a:rPr lang="en-US" sz="1300" b="1" dirty="0"/>
              <a:t>Wet bulb temperature</a:t>
            </a:r>
            <a:r>
              <a:rPr lang="en-US" sz="1300" dirty="0"/>
              <a:t> (WBT) is measured by a hygrometer (or </a:t>
            </a:r>
            <a:r>
              <a:rPr lang="en-US" sz="1300" dirty="0" err="1" smtClean="0"/>
              <a:t>Psychrometer</a:t>
            </a:r>
            <a:r>
              <a:rPr lang="en-US" sz="1300" dirty="0"/>
              <a:t>). This consists of two thermometers, one measuring the DBT, the other having its bulb enclosed in a wet wick. 'Web bulb depression' is noted as the difference in the temperatures between the wet wick thermometer and the DBT. The difference happens as the wet wick thermometer is cooled down by the evaporation on the wick. The amount of evaporation is a direct indication of the moisture carrying capacity of the atmospheric air at that temperature and that lowers the WBT</a:t>
            </a:r>
            <a:r>
              <a:rPr lang="en-US" sz="1300" dirty="0" smtClean="0"/>
              <a:t>.</a:t>
            </a:r>
          </a:p>
          <a:p>
            <a:pPr algn="justLow"/>
            <a:r>
              <a:rPr lang="en-US" sz="1300" dirty="0" smtClean="0"/>
              <a:t>When </a:t>
            </a:r>
            <a:r>
              <a:rPr lang="en-US" sz="1300" dirty="0"/>
              <a:t>the air is saturated, there is no evaporation, thus the DBT and WBT readings are identical, the depression is zero. In this way, the 'status point' is determined at the intersection of the vertical DBT line and the sloping WBT line of the psychrometric chart</a:t>
            </a:r>
            <a:r>
              <a:rPr lang="en-US" sz="1300" dirty="0" smtClean="0"/>
              <a:t>.</a:t>
            </a:r>
            <a:endParaRPr lang="ar-IQ" sz="1300" dirty="0" smtClean="0"/>
          </a:p>
          <a:p>
            <a:pPr algn="justLow"/>
            <a:endParaRPr lang="en-US" sz="1300" dirty="0" smtClean="0"/>
          </a:p>
          <a:p>
            <a:pPr algn="justLow"/>
            <a:r>
              <a:rPr lang="en-US" sz="1300" b="1" dirty="0" smtClean="0"/>
              <a:t>Specific </a:t>
            </a:r>
            <a:r>
              <a:rPr lang="en-US" sz="1300" b="1" dirty="0"/>
              <a:t>volume</a:t>
            </a:r>
            <a:r>
              <a:rPr lang="en-US" sz="1300" dirty="0"/>
              <a:t> (</a:t>
            </a:r>
            <a:r>
              <a:rPr lang="en-US" sz="1300" dirty="0" err="1"/>
              <a:t>Spv</a:t>
            </a:r>
            <a:r>
              <a:rPr lang="en-US" sz="1300" dirty="0"/>
              <a:t>) (reciprocal of density, in m</a:t>
            </a:r>
            <a:r>
              <a:rPr lang="en-US" sz="1300" baseline="30000" dirty="0"/>
              <a:t>3</a:t>
            </a:r>
            <a:r>
              <a:rPr lang="en-US" sz="1300" dirty="0"/>
              <a:t>/kg) of the air-</a:t>
            </a:r>
            <a:r>
              <a:rPr lang="en-US" sz="1300" dirty="0" err="1"/>
              <a:t>vapour</a:t>
            </a:r>
            <a:r>
              <a:rPr lang="en-US" sz="1300" dirty="0"/>
              <a:t> mixture is indicated by another set of slightly more sloping lines on the psychrometric chart. This will be useful for the conversion of volumetric air flow quantities into mass-flow rates, </a:t>
            </a:r>
            <a:r>
              <a:rPr lang="en-US" sz="1300" dirty="0" err="1"/>
              <a:t>eg</a:t>
            </a:r>
            <a:r>
              <a:rPr lang="en-US" sz="1300" dirty="0"/>
              <a:t>. in air conditioning calculations.</a:t>
            </a:r>
            <a:endParaRPr lang="en-US" sz="1300" dirty="0" smtClean="0">
              <a:latin typeface="Times New Roman" panose="02020603050405020304" pitchFamily="18" charset="0"/>
            </a:endParaRPr>
          </a:p>
          <a:p>
            <a:pPr algn="justLow"/>
            <a:endParaRPr lang="en-US" sz="1300" dirty="0"/>
          </a:p>
        </p:txBody>
      </p:sp>
      <p:pic>
        <p:nvPicPr>
          <p:cNvPr id="1026" name="Picture 2" descr="https://www.healthyheating.com/Page%2055/Humidty/chart/humid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39" y="4522575"/>
            <a:ext cx="2197474" cy="1557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ealthyheating.com/Page%2055/Humidty/chart/relhumid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49" y="3789040"/>
            <a:ext cx="1842764" cy="1453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healthyheating.com/Page%2055/Humidty/chart/wetbul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792" y="5301208"/>
            <a:ext cx="1886021" cy="1462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healthyheating.com/Page%2055/Humidty/chart/specvolum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905" y="5301208"/>
            <a:ext cx="1860067" cy="14621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healthyheating.com/Page%2055/Humidty/chart/enthalp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147" y="3719688"/>
            <a:ext cx="2040161" cy="15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2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Mechanically Conditioned Spaces</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5262979"/>
          </a:xfrm>
          <a:prstGeom prst="rect">
            <a:avLst/>
          </a:prstGeom>
        </p:spPr>
        <p:txBody>
          <a:bodyPr wrap="square">
            <a:spAutoFit/>
          </a:bodyPr>
          <a:lstStyle/>
          <a:p>
            <a:pPr algn="justLow"/>
            <a:r>
              <a:rPr lang="en-US" sz="1600" dirty="0"/>
              <a:t>Mechanically conditioned spaces are arranged into three classes:</a:t>
            </a:r>
          </a:p>
          <a:p>
            <a:pPr algn="justLow"/>
            <a:r>
              <a:rPr lang="en-US" sz="1600" dirty="0"/>
              <a:t>Class A – high comfort</a:t>
            </a:r>
          </a:p>
          <a:p>
            <a:pPr algn="justLow"/>
            <a:r>
              <a:rPr lang="en-US" sz="1600" dirty="0"/>
              <a:t>Class B – normal comfort</a:t>
            </a:r>
          </a:p>
          <a:p>
            <a:pPr algn="justLow"/>
            <a:r>
              <a:rPr lang="en-US" sz="1600" dirty="0"/>
              <a:t>Class C – relaxed standard of comfort</a:t>
            </a:r>
          </a:p>
          <a:p>
            <a:pPr algn="justLow"/>
            <a:r>
              <a:rPr lang="en-US" sz="1600" i="1" dirty="0"/>
              <a:t>Standard 55 </a:t>
            </a:r>
            <a:r>
              <a:rPr lang="en-US" sz="1600" dirty="0"/>
              <a:t>includes comfort charts for Class B spaces only. To </a:t>
            </a:r>
            <a:r>
              <a:rPr lang="en-US" sz="1600" dirty="0" smtClean="0"/>
              <a:t>calculate</a:t>
            </a:r>
            <a:r>
              <a:rPr lang="ar-IQ" sz="1600" dirty="0" smtClean="0"/>
              <a:t> </a:t>
            </a:r>
            <a:r>
              <a:rPr lang="en-US" sz="1600" dirty="0" smtClean="0"/>
              <a:t>comfort </a:t>
            </a:r>
            <a:r>
              <a:rPr lang="en-US" sz="1600" dirty="0"/>
              <a:t>conditions for Classes A and C, the designer uses a BASIC </a:t>
            </a:r>
            <a:r>
              <a:rPr lang="en-US" sz="1600" dirty="0" smtClean="0"/>
              <a:t>computer</a:t>
            </a:r>
            <a:r>
              <a:rPr lang="ar-IQ" sz="1600" dirty="0" smtClean="0"/>
              <a:t> </a:t>
            </a:r>
            <a:r>
              <a:rPr lang="en-US" sz="1600" dirty="0" smtClean="0"/>
              <a:t>program</a:t>
            </a:r>
            <a:r>
              <a:rPr lang="en-US" sz="1600" dirty="0"/>
              <a:t>. The BASIC program listing is included in </a:t>
            </a:r>
            <a:r>
              <a:rPr lang="en-US" sz="1600" i="1" dirty="0"/>
              <a:t>Standard 55</a:t>
            </a:r>
            <a:r>
              <a:rPr lang="en-US" sz="1600" dirty="0"/>
              <a:t>, Appendix D.</a:t>
            </a:r>
          </a:p>
          <a:p>
            <a:pPr algn="justLow"/>
            <a:r>
              <a:rPr lang="en-US" sz="1600" dirty="0"/>
              <a:t>The Class B thermal limits are based on 80% acceptability, leaving </a:t>
            </a:r>
            <a:r>
              <a:rPr lang="en-US" sz="1600" dirty="0" smtClean="0"/>
              <a:t>about</a:t>
            </a:r>
            <a:r>
              <a:rPr lang="ar-IQ" sz="1600" dirty="0" smtClean="0"/>
              <a:t> </a:t>
            </a:r>
            <a:r>
              <a:rPr lang="en-US" sz="1600" dirty="0" smtClean="0"/>
              <a:t>10</a:t>
            </a:r>
            <a:r>
              <a:rPr lang="en-US" sz="1600" dirty="0"/>
              <a:t>% of the occupants not comfortable due to the overall thermal </a:t>
            </a:r>
            <a:r>
              <a:rPr lang="en-US" sz="1600" dirty="0" smtClean="0"/>
              <a:t>conditions</a:t>
            </a:r>
            <a:r>
              <a:rPr lang="ar-IQ" sz="1600" dirty="0" smtClean="0"/>
              <a:t> </a:t>
            </a:r>
            <a:r>
              <a:rPr lang="en-US" sz="1600" dirty="0" smtClean="0"/>
              <a:t>and </a:t>
            </a:r>
            <a:r>
              <a:rPr lang="en-US" sz="1600" dirty="0"/>
              <a:t>10% not comfortable due to local thermal discomfort.</a:t>
            </a:r>
          </a:p>
          <a:p>
            <a:pPr algn="justLow"/>
            <a:r>
              <a:rPr lang="en-US" sz="1600" b="1" dirty="0"/>
              <a:t>Class B Comfort Criteria</a:t>
            </a:r>
          </a:p>
          <a:p>
            <a:pPr algn="justLow"/>
            <a:r>
              <a:rPr lang="en-US" sz="1600" dirty="0"/>
              <a:t>The Standard provides a psychrometric chart, </a:t>
            </a:r>
            <a:r>
              <a:rPr lang="en-US" sz="1600" i="1" dirty="0"/>
              <a:t>Figure </a:t>
            </a:r>
            <a:r>
              <a:rPr lang="en-US" sz="1600" i="1" dirty="0" smtClean="0"/>
              <a:t>4</a:t>
            </a:r>
            <a:r>
              <a:rPr lang="en-US" sz="1600" dirty="0"/>
              <a:t>, showing </a:t>
            </a:r>
            <a:r>
              <a:rPr lang="en-US" sz="1600" dirty="0" smtClean="0"/>
              <a:t>acceptable</a:t>
            </a:r>
            <a:r>
              <a:rPr lang="ar-IQ" sz="1600" dirty="0" smtClean="0"/>
              <a:t> </a:t>
            </a:r>
            <a:r>
              <a:rPr lang="en-US" sz="1600" dirty="0" smtClean="0"/>
              <a:t>conditions </a:t>
            </a:r>
            <a:r>
              <a:rPr lang="en-US" sz="1600" dirty="0"/>
              <a:t>for a Class B space for:</a:t>
            </a:r>
          </a:p>
          <a:p>
            <a:pPr algn="justLow"/>
            <a:r>
              <a:rPr lang="en-US" sz="1600" dirty="0"/>
              <a:t>Activity between 1.0 and 1.3 met</a:t>
            </a:r>
          </a:p>
          <a:p>
            <a:pPr algn="justLow"/>
            <a:r>
              <a:rPr lang="en-US" sz="1600" dirty="0"/>
              <a:t>Clothing 0.5 to 1.0 </a:t>
            </a:r>
            <a:r>
              <a:rPr lang="en-US" sz="1600" dirty="0" err="1"/>
              <a:t>clo</a:t>
            </a:r>
            <a:endParaRPr lang="en-US" sz="1600" dirty="0"/>
          </a:p>
          <a:p>
            <a:pPr algn="justLow"/>
            <a:r>
              <a:rPr lang="en-US" sz="1600" dirty="0"/>
              <a:t>The air speed is to be below 0.2 m/s</a:t>
            </a:r>
          </a:p>
          <a:p>
            <a:pPr algn="justLow"/>
            <a:r>
              <a:rPr lang="en-US" sz="1600" dirty="0"/>
              <a:t>The person must not be in direct sunlight</a:t>
            </a:r>
          </a:p>
          <a:p>
            <a:pPr algn="justLow"/>
            <a:r>
              <a:rPr lang="en-US" sz="1600" dirty="0"/>
              <a:t>For spaces where it is reasonable to assume that clothing will be </a:t>
            </a:r>
            <a:r>
              <a:rPr lang="en-US" sz="1600" dirty="0" smtClean="0"/>
              <a:t>around</a:t>
            </a:r>
            <a:r>
              <a:rPr lang="ar-IQ" sz="1600" dirty="0" smtClean="0"/>
              <a:t> </a:t>
            </a:r>
            <a:r>
              <a:rPr lang="en-US" sz="1600" dirty="0" smtClean="0"/>
              <a:t>0.5 </a:t>
            </a:r>
            <a:r>
              <a:rPr lang="en-US" sz="1600" dirty="0" err="1"/>
              <a:t>clo</a:t>
            </a:r>
            <a:r>
              <a:rPr lang="en-US" sz="1600" dirty="0"/>
              <a:t> in the summer, and a design humidity of between 40% and 50%, </a:t>
            </a:r>
            <a:r>
              <a:rPr lang="en-US" sz="1600" dirty="0" smtClean="0"/>
              <a:t>the</a:t>
            </a:r>
            <a:r>
              <a:rPr lang="ar-IQ" sz="1600" dirty="0" smtClean="0"/>
              <a:t> </a:t>
            </a:r>
            <a:r>
              <a:rPr lang="en-US" sz="1600" dirty="0" smtClean="0"/>
              <a:t>acceptable </a:t>
            </a:r>
            <a:r>
              <a:rPr lang="en-US" sz="1600" dirty="0"/>
              <a:t>conditions, the comfort envelope, will be within the heavy lines </a:t>
            </a:r>
            <a:r>
              <a:rPr lang="en-US" sz="1600" dirty="0" smtClean="0"/>
              <a:t>on</a:t>
            </a:r>
            <a:r>
              <a:rPr lang="ar-IQ" sz="1600" dirty="0" smtClean="0"/>
              <a:t> </a:t>
            </a:r>
            <a:r>
              <a:rPr lang="en-US" sz="1600" dirty="0" smtClean="0"/>
              <a:t>the </a:t>
            </a:r>
            <a:r>
              <a:rPr lang="en-US" sz="1600" dirty="0"/>
              <a:t>chart.</a:t>
            </a:r>
          </a:p>
          <a:p>
            <a:pPr algn="justLow"/>
            <a:endParaRPr lang="en-US" sz="1600" dirty="0"/>
          </a:p>
        </p:txBody>
      </p:sp>
    </p:spTree>
    <p:extLst>
      <p:ext uri="{BB962C8B-B14F-4D97-AF65-F5344CB8AC3E}">
        <p14:creationId xmlns:p14="http://schemas.microsoft.com/office/powerpoint/2010/main" val="580914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Mechanically Conditioned Spaces</a:t>
            </a:r>
            <a:endParaRPr lang="en-US" sz="1600" b="1" dirty="0" smtClean="0">
              <a:latin typeface="Arial Black" pitchFamily="34" charset="0"/>
              <a:cs typeface="(AH) Manal Black" pitchFamily="2" charset="-78"/>
            </a:endParaRPr>
          </a:p>
        </p:txBody>
      </p:sp>
      <p:sp>
        <p:nvSpPr>
          <p:cNvPr id="2" name="Rectangle 1"/>
          <p:cNvSpPr/>
          <p:nvPr/>
        </p:nvSpPr>
        <p:spPr>
          <a:xfrm>
            <a:off x="214282" y="1196752"/>
            <a:ext cx="8643998" cy="3293209"/>
          </a:xfrm>
          <a:prstGeom prst="rect">
            <a:avLst/>
          </a:prstGeom>
        </p:spPr>
        <p:txBody>
          <a:bodyPr wrap="square">
            <a:spAutoFit/>
          </a:bodyPr>
          <a:lstStyle/>
          <a:p>
            <a:pPr algn="justLow" rtl="1"/>
            <a:r>
              <a:rPr lang="ar-IQ" sz="1600" dirty="0"/>
              <a:t>يتم ترتيب المساحات المكيفة ميكانيكيا في ثلاث فئات: </a:t>
            </a:r>
            <a:endParaRPr lang="ar-IQ" sz="1600" dirty="0" smtClean="0"/>
          </a:p>
          <a:p>
            <a:pPr algn="justLow" rtl="1"/>
            <a:r>
              <a:rPr lang="ar-IQ" sz="1600" dirty="0" smtClean="0"/>
              <a:t>الفئة (</a:t>
            </a:r>
            <a:r>
              <a:rPr lang="en-US" sz="1600" dirty="0"/>
              <a:t>A</a:t>
            </a:r>
            <a:r>
              <a:rPr lang="ar-IQ" sz="1600" dirty="0" smtClean="0"/>
              <a:t>) الراحة العالية -  </a:t>
            </a:r>
            <a:r>
              <a:rPr lang="ar-IQ" sz="1600" dirty="0"/>
              <a:t>الفئة </a:t>
            </a:r>
            <a:r>
              <a:rPr lang="en-US" sz="1600" dirty="0" smtClean="0"/>
              <a:t>(B)</a:t>
            </a:r>
            <a:r>
              <a:rPr lang="ar-IQ" sz="1600" dirty="0" smtClean="0"/>
              <a:t> الراحة </a:t>
            </a:r>
            <a:r>
              <a:rPr lang="ar-IQ" sz="1600" dirty="0"/>
              <a:t>العادية </a:t>
            </a:r>
            <a:r>
              <a:rPr lang="ar-IQ" sz="1600" dirty="0" smtClean="0"/>
              <a:t> - الفئة </a:t>
            </a:r>
            <a:r>
              <a:rPr lang="en-US" sz="1600" dirty="0" smtClean="0"/>
              <a:t>(C)</a:t>
            </a:r>
            <a:r>
              <a:rPr lang="ar-IQ" sz="1600" dirty="0" smtClean="0"/>
              <a:t> </a:t>
            </a:r>
            <a:r>
              <a:rPr lang="en-US" sz="1600" dirty="0" smtClean="0"/>
              <a:t> </a:t>
            </a:r>
            <a:r>
              <a:rPr lang="ar-IQ" sz="1600" dirty="0" smtClean="0"/>
              <a:t>مستوى الراحة والاسترخاء</a:t>
            </a:r>
          </a:p>
          <a:p>
            <a:pPr algn="justLow" rtl="1"/>
            <a:r>
              <a:rPr lang="en-US" sz="1600" dirty="0" smtClean="0"/>
              <a:t> </a:t>
            </a:r>
            <a:r>
              <a:rPr lang="ar-IQ" sz="1600" dirty="0" smtClean="0"/>
              <a:t>يتضمن </a:t>
            </a:r>
            <a:r>
              <a:rPr lang="ar-IQ" sz="1600" dirty="0"/>
              <a:t>المعيار المريح للراحة القياسي 55 مخططات الراحة لمساحات الفئة </a:t>
            </a:r>
            <a:r>
              <a:rPr lang="en-US" sz="1600" dirty="0"/>
              <a:t>B </a:t>
            </a:r>
            <a:r>
              <a:rPr lang="ar-IQ" sz="1600" dirty="0" smtClean="0"/>
              <a:t> فقط</a:t>
            </a:r>
            <a:r>
              <a:rPr lang="ar-IQ" sz="1600" dirty="0"/>
              <a:t>. لحساب ظروف الراحة للفئتين </a:t>
            </a:r>
            <a:r>
              <a:rPr lang="en-US" sz="1600" dirty="0"/>
              <a:t>A </a:t>
            </a:r>
            <a:r>
              <a:rPr lang="ar-IQ" sz="1600" dirty="0"/>
              <a:t>و </a:t>
            </a:r>
            <a:r>
              <a:rPr lang="en-US" sz="1600" dirty="0"/>
              <a:t>C ، </a:t>
            </a:r>
            <a:r>
              <a:rPr lang="ar-IQ" sz="1600" dirty="0"/>
              <a:t>يستخدم المصمم برنامج </a:t>
            </a:r>
            <a:r>
              <a:rPr lang="ar-IQ" sz="1600" dirty="0" smtClean="0"/>
              <a:t>كمبيوتر خاص وهو مدرج كملحق في المعيار 55. </a:t>
            </a:r>
            <a:r>
              <a:rPr lang="ar-IQ" sz="1600" dirty="0"/>
              <a:t>تعتمد الحدود الحرارية للفئة </a:t>
            </a:r>
            <a:r>
              <a:rPr lang="en-US" sz="1600" dirty="0"/>
              <a:t>B </a:t>
            </a:r>
            <a:r>
              <a:rPr lang="ar-IQ" sz="1600" dirty="0" smtClean="0"/>
              <a:t> على </a:t>
            </a:r>
            <a:r>
              <a:rPr lang="ar-IQ" sz="1600" dirty="0"/>
              <a:t>مقبولية بنسبة 80٪ ، مما يترك حوالي 10٪ من </a:t>
            </a:r>
            <a:r>
              <a:rPr lang="ar-IQ" sz="1600" dirty="0" smtClean="0"/>
              <a:t>شاغلي الحيز </a:t>
            </a:r>
            <a:r>
              <a:rPr lang="ar-IQ" sz="1600" dirty="0"/>
              <a:t>غير مرتاحين بسبب الظروف الحرارية العامة و 10٪ غير مرتاحين بسبب عدم الراحة الحرارية المحلية</a:t>
            </a:r>
            <a:r>
              <a:rPr lang="ar-IQ" sz="1600" dirty="0" smtClean="0"/>
              <a:t>.</a:t>
            </a:r>
          </a:p>
          <a:p>
            <a:pPr algn="justLow" rtl="1"/>
            <a:r>
              <a:rPr lang="ar-IQ" sz="1600" dirty="0" smtClean="0"/>
              <a:t>الشكل 4 </a:t>
            </a:r>
            <a:r>
              <a:rPr lang="ar-IQ" sz="1600" dirty="0"/>
              <a:t>، يوضح الشروط المقبولة لمساحة الفئة </a:t>
            </a:r>
            <a:r>
              <a:rPr lang="en-US" sz="1600" dirty="0"/>
              <a:t>B </a:t>
            </a:r>
            <a:r>
              <a:rPr lang="ar-IQ" sz="1600" dirty="0" smtClean="0"/>
              <a:t> على افتراض: </a:t>
            </a:r>
          </a:p>
          <a:p>
            <a:pPr algn="justLow" rtl="1"/>
            <a:r>
              <a:rPr lang="ar-IQ" sz="1600" dirty="0" smtClean="0"/>
              <a:t>النشاط </a:t>
            </a:r>
            <a:r>
              <a:rPr lang="ar-IQ" sz="1600" dirty="0"/>
              <a:t>بين 1.0 و 1.3 </a:t>
            </a:r>
            <a:r>
              <a:rPr lang="en-US" sz="1600" dirty="0" smtClean="0"/>
              <a:t>met</a:t>
            </a:r>
            <a:r>
              <a:rPr lang="ar-IQ" sz="1600" dirty="0" smtClean="0"/>
              <a:t> </a:t>
            </a:r>
          </a:p>
          <a:p>
            <a:pPr algn="justLow" rtl="1"/>
            <a:r>
              <a:rPr lang="ar-IQ" sz="1600" dirty="0" smtClean="0"/>
              <a:t>تلبية </a:t>
            </a:r>
            <a:r>
              <a:rPr lang="ar-IQ" sz="1600" dirty="0"/>
              <a:t>الملابس 0.5 إلى 1.0 </a:t>
            </a:r>
            <a:r>
              <a:rPr lang="en-US" sz="1600" dirty="0" err="1"/>
              <a:t>clo</a:t>
            </a:r>
            <a:r>
              <a:rPr lang="en-US" sz="1600" dirty="0"/>
              <a:t> </a:t>
            </a:r>
            <a:r>
              <a:rPr lang="ar-IQ" sz="1600" dirty="0" smtClean="0"/>
              <a:t> </a:t>
            </a:r>
          </a:p>
          <a:p>
            <a:pPr algn="justLow" rtl="1"/>
            <a:r>
              <a:rPr lang="ar-IQ" sz="1600" dirty="0" smtClean="0"/>
              <a:t>يجب </a:t>
            </a:r>
            <a:r>
              <a:rPr lang="ar-IQ" sz="1600" dirty="0"/>
              <a:t>أن تكون سرعة الهواء أقل من 0.2 م / ث </a:t>
            </a:r>
            <a:endParaRPr lang="ar-IQ" sz="1600" dirty="0" smtClean="0"/>
          </a:p>
          <a:p>
            <a:pPr algn="justLow" rtl="1"/>
            <a:r>
              <a:rPr lang="ar-IQ" sz="1600" dirty="0" smtClean="0"/>
              <a:t>يجب </a:t>
            </a:r>
            <a:r>
              <a:rPr lang="ar-IQ" sz="1600" dirty="0"/>
              <a:t>ألا يكون الشخص في ضوء الشمس المباشر </a:t>
            </a:r>
            <a:endParaRPr lang="ar-IQ" sz="1600" dirty="0" smtClean="0"/>
          </a:p>
          <a:p>
            <a:pPr algn="justLow" rtl="1"/>
            <a:r>
              <a:rPr lang="ar-IQ" sz="1600" dirty="0" smtClean="0"/>
              <a:t>للمساحات </a:t>
            </a:r>
            <a:r>
              <a:rPr lang="ar-IQ" sz="1600" dirty="0"/>
              <a:t>التي يكون من المعقول فيها افتراض أن الملابس ستكون حوالي 0.5 </a:t>
            </a:r>
            <a:r>
              <a:rPr lang="en-US" sz="1600" dirty="0" err="1"/>
              <a:t>clo</a:t>
            </a:r>
            <a:r>
              <a:rPr lang="en-US" sz="1600" dirty="0"/>
              <a:t> </a:t>
            </a:r>
            <a:r>
              <a:rPr lang="ar-IQ" sz="1600" dirty="0" smtClean="0"/>
              <a:t> في </a:t>
            </a:r>
            <a:r>
              <a:rPr lang="ar-IQ" sz="1600" dirty="0"/>
              <a:t>الصيف ،  </a:t>
            </a:r>
            <a:r>
              <a:rPr lang="ar-IQ" sz="1600" dirty="0" smtClean="0"/>
              <a:t>والرطوبة النسبية  التصميمية </a:t>
            </a:r>
            <a:r>
              <a:rPr lang="ar-IQ" sz="1600" dirty="0"/>
              <a:t>بين 40٪ و 50٪ ، فإن الظروف المقبولة </a:t>
            </a:r>
            <a:r>
              <a:rPr lang="ar-IQ" sz="1600" dirty="0" smtClean="0"/>
              <a:t>للراحة </a:t>
            </a:r>
            <a:r>
              <a:rPr lang="ar-IQ" sz="1600" dirty="0"/>
              <a:t>، ستكون ضمن الخطوط </a:t>
            </a:r>
            <a:r>
              <a:rPr lang="ar-IQ" sz="1600" dirty="0" smtClean="0"/>
              <a:t>الغامقة </a:t>
            </a:r>
            <a:r>
              <a:rPr lang="ar-IQ" sz="1600" dirty="0"/>
              <a:t>على الرسم البياني.</a:t>
            </a:r>
            <a:endParaRPr lang="en-US" sz="1600" dirty="0"/>
          </a:p>
        </p:txBody>
      </p:sp>
    </p:spTree>
    <p:extLst>
      <p:ext uri="{BB962C8B-B14F-4D97-AF65-F5344CB8AC3E}">
        <p14:creationId xmlns:p14="http://schemas.microsoft.com/office/powerpoint/2010/main" val="81735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Mechanically Conditioned Spaces</a:t>
            </a:r>
            <a:endParaRPr lang="en-US" sz="1600" b="1" dirty="0" smtClean="0">
              <a:latin typeface="Arial Black" pitchFamily="34" charset="0"/>
              <a:cs typeface="(AH) Manal Black" pitchFamily="2" charset="-78"/>
            </a:endParaRPr>
          </a:p>
        </p:txBody>
      </p:sp>
      <p:pic>
        <p:nvPicPr>
          <p:cNvPr id="2" name="Picture 1"/>
          <p:cNvPicPr>
            <a:picLocks noChangeAspect="1"/>
          </p:cNvPicPr>
          <p:nvPr/>
        </p:nvPicPr>
        <p:blipFill>
          <a:blip r:embed="rId2"/>
          <a:stretch>
            <a:fillRect/>
          </a:stretch>
        </p:blipFill>
        <p:spPr>
          <a:xfrm>
            <a:off x="935881" y="980728"/>
            <a:ext cx="7200800" cy="5585950"/>
          </a:xfrm>
          <a:prstGeom prst="rect">
            <a:avLst/>
          </a:prstGeom>
        </p:spPr>
      </p:pic>
    </p:spTree>
    <p:extLst>
      <p:ext uri="{BB962C8B-B14F-4D97-AF65-F5344CB8AC3E}">
        <p14:creationId xmlns:p14="http://schemas.microsoft.com/office/powerpoint/2010/main" val="330815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Mechanically Conditioned Spaces</a:t>
            </a:r>
            <a:endParaRPr lang="en-US" sz="1600" b="1" dirty="0" smtClean="0">
              <a:latin typeface="Arial Black" pitchFamily="34" charset="0"/>
              <a:cs typeface="(AH) Manal Black" pitchFamily="2" charset="-78"/>
            </a:endParaRPr>
          </a:p>
        </p:txBody>
      </p:sp>
      <p:sp>
        <p:nvSpPr>
          <p:cNvPr id="2" name="Rectangle 1"/>
          <p:cNvSpPr/>
          <p:nvPr/>
        </p:nvSpPr>
        <p:spPr>
          <a:xfrm>
            <a:off x="179512" y="1124744"/>
            <a:ext cx="8643998" cy="954107"/>
          </a:xfrm>
          <a:prstGeom prst="rect">
            <a:avLst/>
          </a:prstGeom>
        </p:spPr>
        <p:txBody>
          <a:bodyPr wrap="square">
            <a:spAutoFit/>
          </a:bodyPr>
          <a:lstStyle/>
          <a:p>
            <a:pPr algn="justLow"/>
            <a:r>
              <a:rPr lang="en-US" sz="1400" dirty="0">
                <a:latin typeface="inpalr"/>
              </a:rPr>
              <a:t>Remember that the chart is for 80% acceptability, although ideally </a:t>
            </a:r>
            <a:r>
              <a:rPr lang="en-US" sz="1400" dirty="0" smtClean="0">
                <a:latin typeface="inpalr"/>
              </a:rPr>
              <a:t>100%</a:t>
            </a:r>
            <a:r>
              <a:rPr lang="ar-IQ" sz="1400" dirty="0" smtClean="0">
                <a:latin typeface="inpalr"/>
              </a:rPr>
              <a:t> </a:t>
            </a:r>
            <a:r>
              <a:rPr lang="en-US" sz="1400" dirty="0" smtClean="0">
                <a:latin typeface="inpalr"/>
              </a:rPr>
              <a:t>of </a:t>
            </a:r>
            <a:r>
              <a:rPr lang="en-US" sz="1400" dirty="0">
                <a:latin typeface="inpalr"/>
              </a:rPr>
              <a:t>the occupants would find the conditions thermally acceptable. The </a:t>
            </a:r>
            <a:r>
              <a:rPr lang="en-US" sz="1400" dirty="0" smtClean="0">
                <a:latin typeface="inpalr"/>
              </a:rPr>
              <a:t>occupants</a:t>
            </a:r>
            <a:r>
              <a:rPr lang="ar-IQ" sz="1400" dirty="0" smtClean="0">
                <a:latin typeface="inpalr"/>
              </a:rPr>
              <a:t> </a:t>
            </a:r>
            <a:r>
              <a:rPr lang="en-US" sz="1400" dirty="0" smtClean="0">
                <a:latin typeface="inpalr"/>
              </a:rPr>
              <a:t>do </a:t>
            </a:r>
            <a:r>
              <a:rPr lang="en-US" sz="1400" dirty="0">
                <a:latin typeface="inpalr"/>
              </a:rPr>
              <a:t>have some limited flexibility with clothing in most situations. </a:t>
            </a:r>
            <a:r>
              <a:rPr lang="en-US" sz="1400" dirty="0" smtClean="0">
                <a:latin typeface="inpalr"/>
              </a:rPr>
              <a:t>The</a:t>
            </a:r>
            <a:r>
              <a:rPr lang="ar-IQ" sz="1400" dirty="0" smtClean="0">
                <a:latin typeface="inpalr"/>
              </a:rPr>
              <a:t> </a:t>
            </a:r>
            <a:r>
              <a:rPr lang="en-US" sz="1400" dirty="0" smtClean="0">
                <a:latin typeface="inpalr"/>
              </a:rPr>
              <a:t>ideal </a:t>
            </a:r>
            <a:r>
              <a:rPr lang="en-US" sz="1400" dirty="0">
                <a:latin typeface="inpalr"/>
              </a:rPr>
              <a:t>situation, but prohibitively expensive in most cases, is to provide all </a:t>
            </a:r>
            <a:r>
              <a:rPr lang="en-US" sz="1400" dirty="0" smtClean="0">
                <a:latin typeface="inpalr"/>
              </a:rPr>
              <a:t>the</a:t>
            </a:r>
            <a:r>
              <a:rPr lang="ar-IQ" sz="1400" dirty="0" smtClean="0">
                <a:latin typeface="inpalr"/>
              </a:rPr>
              <a:t> </a:t>
            </a:r>
            <a:r>
              <a:rPr lang="en-US" sz="1400" dirty="0" smtClean="0">
                <a:latin typeface="inpalr"/>
              </a:rPr>
              <a:t>occupants </a:t>
            </a:r>
            <a:r>
              <a:rPr lang="en-US" sz="1400" dirty="0">
                <a:latin typeface="inpalr"/>
              </a:rPr>
              <a:t>with their own temperature control.</a:t>
            </a:r>
            <a:endParaRPr lang="en-US" sz="1400" dirty="0"/>
          </a:p>
        </p:txBody>
      </p:sp>
      <p:sp>
        <p:nvSpPr>
          <p:cNvPr id="5" name="Rectangle 4"/>
          <p:cNvSpPr/>
          <p:nvPr/>
        </p:nvSpPr>
        <p:spPr>
          <a:xfrm>
            <a:off x="187488" y="2313325"/>
            <a:ext cx="8643998" cy="3108543"/>
          </a:xfrm>
          <a:prstGeom prst="rect">
            <a:avLst/>
          </a:prstGeom>
        </p:spPr>
        <p:txBody>
          <a:bodyPr wrap="square">
            <a:spAutoFit/>
          </a:bodyPr>
          <a:lstStyle/>
          <a:p>
            <a:pPr algn="justLow"/>
            <a:r>
              <a:rPr lang="en-US" sz="1400" b="1" dirty="0">
                <a:latin typeface="inpalb"/>
              </a:rPr>
              <a:t>Example 1: </a:t>
            </a:r>
            <a:r>
              <a:rPr lang="en-US" sz="1400" dirty="0">
                <a:latin typeface="inpalr"/>
              </a:rPr>
              <a:t>Let us suppose we wish to minimize the size of the </a:t>
            </a:r>
            <a:r>
              <a:rPr lang="en-US" sz="1400" dirty="0" smtClean="0">
                <a:latin typeface="inpalr"/>
              </a:rPr>
              <a:t>air-conditioning plant</a:t>
            </a:r>
            <a:r>
              <a:rPr lang="en-US" sz="1400" dirty="0">
                <a:latin typeface="inpalr"/>
              </a:rPr>
              <a:t>; then we could choose design conditions of 27 C at 50% </a:t>
            </a:r>
            <a:r>
              <a:rPr lang="en-US" sz="1400" dirty="0" smtClean="0">
                <a:latin typeface="inpalr"/>
              </a:rPr>
              <a:t>relative humidity </a:t>
            </a:r>
            <a:r>
              <a:rPr lang="en-US" sz="1400" dirty="0">
                <a:latin typeface="inpalr"/>
              </a:rPr>
              <a:t>(</a:t>
            </a:r>
            <a:r>
              <a:rPr lang="en-US" sz="1400" b="1" dirty="0" err="1">
                <a:latin typeface="inpalb"/>
              </a:rPr>
              <a:t>rh</a:t>
            </a:r>
            <a:r>
              <a:rPr lang="en-US" sz="1400" dirty="0">
                <a:latin typeface="inpalr"/>
              </a:rPr>
              <a:t>), and 28 C at 40% </a:t>
            </a:r>
            <a:r>
              <a:rPr lang="en-US" sz="1400" dirty="0" err="1">
                <a:latin typeface="inpalr"/>
              </a:rPr>
              <a:t>rh</a:t>
            </a:r>
            <a:r>
              <a:rPr lang="en-US" sz="1400" dirty="0">
                <a:latin typeface="inpalr"/>
              </a:rPr>
              <a:t>. It must be recognized that when </a:t>
            </a:r>
            <a:r>
              <a:rPr lang="en-US" sz="1400" dirty="0" smtClean="0">
                <a:latin typeface="inpalr"/>
              </a:rPr>
              <a:t>the designer designs on the limit, it means that more people are likely to be uncomfortable </a:t>
            </a:r>
            <a:r>
              <a:rPr lang="en-US" sz="1400" dirty="0">
                <a:latin typeface="inpalr"/>
              </a:rPr>
              <a:t>than if the designer chooses to design for the center of </a:t>
            </a:r>
            <a:r>
              <a:rPr lang="en-US" sz="1400" dirty="0" smtClean="0">
                <a:latin typeface="inpalr"/>
              </a:rPr>
              <a:t>the comfort </a:t>
            </a:r>
            <a:r>
              <a:rPr lang="en-US" sz="1400" dirty="0">
                <a:latin typeface="inpalr"/>
              </a:rPr>
              <a:t>temperature band</a:t>
            </a:r>
            <a:r>
              <a:rPr lang="en-US" sz="1400" dirty="0" smtClean="0">
                <a:latin typeface="inpalr"/>
              </a:rPr>
              <a:t>.</a:t>
            </a:r>
          </a:p>
          <a:p>
            <a:pPr algn="justLow"/>
            <a:endParaRPr lang="en-US" sz="1400" dirty="0">
              <a:latin typeface="inpalr"/>
            </a:endParaRPr>
          </a:p>
          <a:p>
            <a:pPr algn="justLow"/>
            <a:r>
              <a:rPr lang="en-US" sz="1400" b="1" dirty="0">
                <a:latin typeface="inpalb"/>
              </a:rPr>
              <a:t>Example 2: </a:t>
            </a:r>
            <a:r>
              <a:rPr lang="en-US" sz="1400" dirty="0">
                <a:latin typeface="inpalr"/>
              </a:rPr>
              <a:t>Let us consider a different situation, a prestige office </a:t>
            </a:r>
            <a:r>
              <a:rPr lang="en-US" sz="1400" dirty="0" smtClean="0">
                <a:latin typeface="inpalr"/>
              </a:rPr>
              <a:t>building with</a:t>
            </a:r>
            <a:r>
              <a:rPr lang="en-US" sz="1400" dirty="0">
                <a:latin typeface="inpalr"/>
              </a:rPr>
              <a:t>, at the design stage, unknown tenants. Here we should allow for </a:t>
            </a:r>
            <a:r>
              <a:rPr lang="en-US" sz="1400" dirty="0" smtClean="0">
                <a:latin typeface="inpalr"/>
              </a:rPr>
              <a:t>both light </a:t>
            </a:r>
            <a:r>
              <a:rPr lang="en-US" sz="1400" dirty="0">
                <a:latin typeface="inpalr"/>
              </a:rPr>
              <a:t>dress and full suits, the full range 0.5 to 1.0 </a:t>
            </a:r>
            <a:r>
              <a:rPr lang="en-US" sz="1400" dirty="0" err="1">
                <a:latin typeface="inpalr"/>
              </a:rPr>
              <a:t>clo</a:t>
            </a:r>
            <a:r>
              <a:rPr lang="en-US" sz="1400" dirty="0">
                <a:latin typeface="inpalr"/>
              </a:rPr>
              <a:t>. If the design </a:t>
            </a:r>
            <a:r>
              <a:rPr lang="en-US" sz="1400" dirty="0" smtClean="0">
                <a:latin typeface="inpalr"/>
              </a:rPr>
              <a:t>relative humidity is </a:t>
            </a:r>
            <a:r>
              <a:rPr lang="en-US" sz="1400" dirty="0">
                <a:latin typeface="inpalr"/>
              </a:rPr>
              <a:t>to be 50%, then we should select the area of overlap and </a:t>
            </a:r>
            <a:r>
              <a:rPr lang="en-US" sz="1400" dirty="0" smtClean="0">
                <a:latin typeface="inpalr"/>
              </a:rPr>
              <a:t>choose 24.5 </a:t>
            </a:r>
            <a:r>
              <a:rPr lang="en-US" sz="1400" dirty="0">
                <a:latin typeface="inpalr"/>
              </a:rPr>
              <a:t>C as our design temperature</a:t>
            </a:r>
            <a:r>
              <a:rPr lang="en-US" sz="1400" dirty="0" smtClean="0">
                <a:latin typeface="inpalr"/>
              </a:rPr>
              <a:t>.</a:t>
            </a:r>
          </a:p>
          <a:p>
            <a:pPr algn="justLow"/>
            <a:endParaRPr lang="en-US" sz="1400" dirty="0">
              <a:latin typeface="inpalr"/>
            </a:endParaRPr>
          </a:p>
          <a:p>
            <a:pPr algn="justLow"/>
            <a:r>
              <a:rPr lang="en-US" sz="1400" b="1" dirty="0">
                <a:latin typeface="inpalb"/>
              </a:rPr>
              <a:t>Example 3: </a:t>
            </a:r>
            <a:r>
              <a:rPr lang="en-US" sz="1400" dirty="0">
                <a:latin typeface="inpalr"/>
              </a:rPr>
              <a:t>As a third example let us consider a desert town with an </a:t>
            </a:r>
            <a:r>
              <a:rPr lang="en-US" sz="1400" dirty="0" smtClean="0">
                <a:latin typeface="inpalr"/>
              </a:rPr>
              <a:t>outside design-condition </a:t>
            </a:r>
            <a:r>
              <a:rPr lang="en-US" sz="1400" dirty="0">
                <a:latin typeface="inpalr"/>
              </a:rPr>
              <a:t>of 35 C and 20% relative humidity. If we pass the </a:t>
            </a:r>
            <a:r>
              <a:rPr lang="en-US" sz="1400" dirty="0" smtClean="0">
                <a:latin typeface="inpalr"/>
              </a:rPr>
              <a:t>incoming air </a:t>
            </a:r>
            <a:r>
              <a:rPr lang="en-US" sz="1400" dirty="0">
                <a:latin typeface="inpalr"/>
              </a:rPr>
              <a:t>over a suitably sized evaporative cooler, the air will be cooled </a:t>
            </a:r>
            <a:r>
              <a:rPr lang="en-US" sz="1400" dirty="0" smtClean="0">
                <a:latin typeface="inpalr"/>
              </a:rPr>
              <a:t>and humidified </a:t>
            </a:r>
            <a:r>
              <a:rPr lang="en-US" sz="1400" dirty="0">
                <a:latin typeface="inpalr"/>
              </a:rPr>
              <a:t>to 25 C and 40% which is nicely within the comfort zone </a:t>
            </a:r>
            <a:r>
              <a:rPr lang="en-US" sz="1400" dirty="0" smtClean="0">
                <a:latin typeface="inpalr"/>
              </a:rPr>
              <a:t>for people </a:t>
            </a:r>
            <a:r>
              <a:rPr lang="en-US" sz="1400" dirty="0">
                <a:latin typeface="inpalr"/>
              </a:rPr>
              <a:t>with 0.5 </a:t>
            </a:r>
            <a:r>
              <a:rPr lang="en-US" sz="1400" dirty="0" err="1">
                <a:latin typeface="inpalr"/>
              </a:rPr>
              <a:t>clo</a:t>
            </a:r>
            <a:r>
              <a:rPr lang="en-US" sz="1400" dirty="0">
                <a:latin typeface="inpalr"/>
              </a:rPr>
              <a:t>. In this case, we can achieve acceptable thermal </a:t>
            </a:r>
            <a:r>
              <a:rPr lang="en-US" sz="1400" dirty="0" smtClean="0">
                <a:latin typeface="inpalr"/>
              </a:rPr>
              <a:t>comfort for </a:t>
            </a:r>
            <a:r>
              <a:rPr lang="en-US" sz="1400" dirty="0">
                <a:latin typeface="inpalr"/>
              </a:rPr>
              <a:t>supply ventilation using an evaporative cooler.</a:t>
            </a:r>
            <a:endParaRPr lang="en-US" sz="1400" dirty="0"/>
          </a:p>
        </p:txBody>
      </p:sp>
    </p:spTree>
    <p:extLst>
      <p:ext uri="{BB962C8B-B14F-4D97-AF65-F5344CB8AC3E}">
        <p14:creationId xmlns:p14="http://schemas.microsoft.com/office/powerpoint/2010/main" val="318530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Buildings with Mechanically Conditioned Spaces</a:t>
            </a:r>
            <a:endParaRPr lang="en-US" sz="1600" b="1" dirty="0" smtClean="0">
              <a:latin typeface="Arial Black" pitchFamily="34" charset="0"/>
              <a:cs typeface="(AH) Manal Black" pitchFamily="2" charset="-78"/>
            </a:endParaRPr>
          </a:p>
        </p:txBody>
      </p:sp>
      <p:sp>
        <p:nvSpPr>
          <p:cNvPr id="2" name="Rectangle 1"/>
          <p:cNvSpPr/>
          <p:nvPr/>
        </p:nvSpPr>
        <p:spPr>
          <a:xfrm>
            <a:off x="179512" y="1124744"/>
            <a:ext cx="8643998" cy="738664"/>
          </a:xfrm>
          <a:prstGeom prst="rect">
            <a:avLst/>
          </a:prstGeom>
        </p:spPr>
        <p:txBody>
          <a:bodyPr wrap="square">
            <a:spAutoFit/>
          </a:bodyPr>
          <a:lstStyle/>
          <a:p>
            <a:pPr algn="justLow" rtl="1"/>
            <a:r>
              <a:rPr lang="ar-IQ" sz="1400" dirty="0">
                <a:latin typeface="inpalr"/>
              </a:rPr>
              <a:t>تذكر أن الرسم البياني </a:t>
            </a:r>
            <a:r>
              <a:rPr lang="ar-IQ" sz="1400" dirty="0" smtClean="0">
                <a:latin typeface="inpalr"/>
              </a:rPr>
              <a:t>مقبول بنسبة </a:t>
            </a:r>
            <a:r>
              <a:rPr lang="ar-IQ" sz="1400" dirty="0">
                <a:latin typeface="inpalr"/>
              </a:rPr>
              <a:t>80٪ ، على الرغم من أنه من الناحية المثالية ، فإن 100٪ من </a:t>
            </a:r>
            <a:r>
              <a:rPr lang="ar-IQ" sz="1400" dirty="0" smtClean="0">
                <a:latin typeface="inpalr"/>
              </a:rPr>
              <a:t>شاغلي الفضاء </a:t>
            </a:r>
            <a:r>
              <a:rPr lang="ar-IQ" sz="1400" dirty="0">
                <a:latin typeface="inpalr"/>
              </a:rPr>
              <a:t>سيجدون الظروف مقبولة حراريا. يتمتع </a:t>
            </a:r>
            <a:r>
              <a:rPr lang="ar-IQ" sz="1400" dirty="0" smtClean="0">
                <a:latin typeface="inpalr"/>
              </a:rPr>
              <a:t>شاغلو الحيز </a:t>
            </a:r>
            <a:r>
              <a:rPr lang="ar-IQ" sz="1400" dirty="0">
                <a:latin typeface="inpalr"/>
              </a:rPr>
              <a:t>ببعض المرونة المحدودة مع الملابس في معظم الحالات. الوضع المثالي </a:t>
            </a:r>
            <a:r>
              <a:rPr lang="ar-IQ" sz="1400" dirty="0" smtClean="0">
                <a:latin typeface="inpalr"/>
              </a:rPr>
              <a:t>هو السماح لجميع المستخدمين </a:t>
            </a:r>
            <a:r>
              <a:rPr lang="ar-IQ" sz="1400" dirty="0">
                <a:latin typeface="inpalr"/>
              </a:rPr>
              <a:t>بالتحكم في درجة الحرارة الخاصة </a:t>
            </a:r>
            <a:r>
              <a:rPr lang="ar-IQ" sz="1400" dirty="0" smtClean="0">
                <a:latin typeface="inpalr"/>
              </a:rPr>
              <a:t>بهم</a:t>
            </a:r>
            <a:r>
              <a:rPr lang="ar-IQ" sz="1400" dirty="0">
                <a:latin typeface="inpalr"/>
              </a:rPr>
              <a:t>، ولكنه مكلف للغاية في معظم الحالات ،</a:t>
            </a:r>
            <a:r>
              <a:rPr lang="ar-IQ" sz="1400" dirty="0" smtClean="0">
                <a:latin typeface="inpalr"/>
              </a:rPr>
              <a:t>.</a:t>
            </a:r>
            <a:endParaRPr lang="en-US" sz="1400" dirty="0"/>
          </a:p>
        </p:txBody>
      </p:sp>
      <p:sp>
        <p:nvSpPr>
          <p:cNvPr id="5" name="Rectangle 4"/>
          <p:cNvSpPr/>
          <p:nvPr/>
        </p:nvSpPr>
        <p:spPr>
          <a:xfrm>
            <a:off x="187488" y="2313325"/>
            <a:ext cx="8643998" cy="2462213"/>
          </a:xfrm>
          <a:prstGeom prst="rect">
            <a:avLst/>
          </a:prstGeom>
        </p:spPr>
        <p:txBody>
          <a:bodyPr wrap="square">
            <a:spAutoFit/>
          </a:bodyPr>
          <a:lstStyle/>
          <a:p>
            <a:pPr algn="justLow" rtl="1"/>
            <a:r>
              <a:rPr lang="ar-IQ" sz="1400" dirty="0">
                <a:latin typeface="inpalb"/>
              </a:rPr>
              <a:t>مثال 1: لنفترض أننا نرغب في تقليل حجم محطة تكييف الهواء إلى الحد الأدنى؛ </a:t>
            </a:r>
            <a:r>
              <a:rPr lang="ar-IQ" sz="1400" dirty="0" smtClean="0">
                <a:latin typeface="inpalb"/>
              </a:rPr>
              <a:t>يمكننا </a:t>
            </a:r>
            <a:r>
              <a:rPr lang="ar-IQ" sz="1400" dirty="0">
                <a:latin typeface="inpalb"/>
              </a:rPr>
              <a:t>اختيار ظروف التصميم من 27 درجة مئوية عند رطوبة نسبية 50٪ </a:t>
            </a:r>
            <a:r>
              <a:rPr lang="en-US" sz="1400" dirty="0" err="1" smtClean="0">
                <a:latin typeface="inpalb"/>
              </a:rPr>
              <a:t>rh</a:t>
            </a:r>
            <a:r>
              <a:rPr lang="en-US" sz="1400" dirty="0" smtClean="0">
                <a:latin typeface="inpalb"/>
              </a:rPr>
              <a:t> </a:t>
            </a:r>
            <a:r>
              <a:rPr lang="en-US" sz="1400" dirty="0">
                <a:latin typeface="inpalb"/>
              </a:rPr>
              <a:t>، </a:t>
            </a:r>
            <a:r>
              <a:rPr lang="ar-IQ" sz="1400" dirty="0">
                <a:latin typeface="inpalb"/>
              </a:rPr>
              <a:t>و 28 </a:t>
            </a:r>
            <a:r>
              <a:rPr lang="en-US" sz="1400" dirty="0">
                <a:latin typeface="inpalb"/>
              </a:rPr>
              <a:t>C </a:t>
            </a:r>
            <a:r>
              <a:rPr lang="ar-IQ" sz="1400" dirty="0" smtClean="0">
                <a:latin typeface="inpalb"/>
              </a:rPr>
              <a:t> عند </a:t>
            </a:r>
            <a:r>
              <a:rPr lang="ar-IQ" sz="1400" dirty="0">
                <a:latin typeface="inpalb"/>
              </a:rPr>
              <a:t>40٪ </a:t>
            </a:r>
            <a:r>
              <a:rPr lang="en-US" sz="1400" dirty="0" err="1" smtClean="0">
                <a:latin typeface="inpalb"/>
              </a:rPr>
              <a:t>rh</a:t>
            </a:r>
            <a:r>
              <a:rPr lang="en-US" sz="1400" dirty="0" smtClean="0">
                <a:latin typeface="inpalb"/>
              </a:rPr>
              <a:t> </a:t>
            </a:r>
            <a:r>
              <a:rPr lang="ar-IQ" sz="1400" dirty="0" smtClean="0">
                <a:latin typeface="inpalb"/>
              </a:rPr>
              <a:t> . يجب </a:t>
            </a:r>
            <a:r>
              <a:rPr lang="ar-IQ" sz="1400" dirty="0">
                <a:latin typeface="inpalb"/>
              </a:rPr>
              <a:t>الاعتراف بأنه عندما يصمم المصمم على الحد الأقصى ، فهذا يعني أن المزيد من الناس من المرجح أن يكونوا غير مرتاحين مما لو اختار المصمم التصميم لمركز نطاق درجة حرارة الراحة</a:t>
            </a:r>
            <a:r>
              <a:rPr lang="ar-IQ" sz="1400" dirty="0" smtClean="0">
                <a:latin typeface="inpalb"/>
              </a:rPr>
              <a:t>.</a:t>
            </a:r>
          </a:p>
          <a:p>
            <a:pPr algn="justLow"/>
            <a:endParaRPr lang="en-US" sz="1400" dirty="0">
              <a:latin typeface="inpalr"/>
            </a:endParaRPr>
          </a:p>
          <a:p>
            <a:pPr algn="justLow" rtl="1"/>
            <a:r>
              <a:rPr lang="ar-IQ" sz="1400" dirty="0">
                <a:latin typeface="inpalb"/>
              </a:rPr>
              <a:t>مثال 2: دعونا نفكر في وضع مختلف ، مبنى مكاتب مرموق مع </a:t>
            </a:r>
            <a:r>
              <a:rPr lang="ar-IQ" sz="1400" dirty="0" smtClean="0">
                <a:latin typeface="inpalb"/>
              </a:rPr>
              <a:t>مستأجرين </a:t>
            </a:r>
            <a:r>
              <a:rPr lang="ar-IQ" sz="1400" dirty="0">
                <a:latin typeface="inpalb"/>
              </a:rPr>
              <a:t>غير </a:t>
            </a:r>
            <a:r>
              <a:rPr lang="ar-IQ" sz="1400" dirty="0" smtClean="0">
                <a:latin typeface="inpalb"/>
              </a:rPr>
              <a:t>معروفين في </a:t>
            </a:r>
            <a:r>
              <a:rPr lang="ar-IQ" sz="1400" dirty="0">
                <a:latin typeface="inpalb"/>
              </a:rPr>
              <a:t>مرحلة التصميم </a:t>
            </a:r>
            <a:r>
              <a:rPr lang="ar-IQ" sz="1400" dirty="0" smtClean="0">
                <a:latin typeface="inpalb"/>
              </a:rPr>
              <a:t>. </a:t>
            </a:r>
            <a:r>
              <a:rPr lang="ar-IQ" sz="1400" dirty="0">
                <a:latin typeface="inpalb"/>
              </a:rPr>
              <a:t>هنا يجب أن نسمح لكل من </a:t>
            </a:r>
            <a:r>
              <a:rPr lang="ar-IQ" sz="1400" dirty="0" smtClean="0">
                <a:latin typeface="inpalb"/>
              </a:rPr>
              <a:t>الملابس الخفيفة </a:t>
            </a:r>
            <a:r>
              <a:rPr lang="ar-IQ" sz="1400" dirty="0">
                <a:latin typeface="inpalb"/>
              </a:rPr>
              <a:t>والبدلات الكاملة ، والنطاق الكامل 0.5 إلى 1.0 </a:t>
            </a:r>
            <a:r>
              <a:rPr lang="en-US" sz="1400" dirty="0" err="1" smtClean="0">
                <a:latin typeface="inpalb"/>
              </a:rPr>
              <a:t>clo</a:t>
            </a:r>
            <a:r>
              <a:rPr lang="en-US" sz="1400" dirty="0" smtClean="0">
                <a:latin typeface="inpalb"/>
              </a:rPr>
              <a:t> </a:t>
            </a:r>
            <a:r>
              <a:rPr lang="ar-IQ" sz="1400" dirty="0" smtClean="0">
                <a:latin typeface="inpalb"/>
              </a:rPr>
              <a:t>.  إذا </a:t>
            </a:r>
            <a:r>
              <a:rPr lang="ar-IQ" sz="1400" dirty="0">
                <a:latin typeface="inpalb"/>
              </a:rPr>
              <a:t>كانت الرطوبة النسبية للتصميم هي 50٪ ، فيجب علينا تحديد منطقة التداخل واختيار 24.5 درجة مئوية كدرجة حرارة التصميم لدينا</a:t>
            </a:r>
            <a:r>
              <a:rPr lang="ar-IQ" sz="1400" dirty="0" smtClean="0">
                <a:latin typeface="inpalb"/>
              </a:rPr>
              <a:t>.</a:t>
            </a:r>
          </a:p>
          <a:p>
            <a:pPr algn="justLow"/>
            <a:endParaRPr lang="en-US" sz="1400" dirty="0">
              <a:latin typeface="inpalr"/>
            </a:endParaRPr>
          </a:p>
          <a:p>
            <a:pPr algn="justLow" rtl="1"/>
            <a:r>
              <a:rPr lang="ar-IQ" sz="1400" dirty="0">
                <a:latin typeface="inpalb"/>
              </a:rPr>
              <a:t>مثال 3: كمثال ثالث دعونا نفكر في مدينة صحراوية ذات حالة تصميم خارجية تبلغ 35 درجة مئوية ورطوبة نسبية 20٪. إذا مررنا الهواء الوارد فوق مبرد تبخيري مناسب الحجم ، تبريد الهواء وترطيبه إلى 25 درجة مئوية و 40٪ وهو ما يقع بشكل جيد داخل منطقة الراحة للأشخاص الذين لديهم 0.5 كلو. في هذه الحالة ، يمكننا تحقيق راحة حرارية مقبولة لتهوية </a:t>
            </a:r>
            <a:r>
              <a:rPr lang="ar-IQ" sz="1400" dirty="0" smtClean="0">
                <a:latin typeface="inpalb"/>
              </a:rPr>
              <a:t>الفضاء </a:t>
            </a:r>
            <a:r>
              <a:rPr lang="ar-IQ" sz="1400" dirty="0">
                <a:latin typeface="inpalb"/>
              </a:rPr>
              <a:t>باستخدام مبرد تبخيري.</a:t>
            </a:r>
            <a:endParaRPr lang="en-US" sz="1400" dirty="0"/>
          </a:p>
        </p:txBody>
      </p:sp>
    </p:spTree>
    <p:extLst>
      <p:ext uri="{BB962C8B-B14F-4D97-AF65-F5344CB8AC3E}">
        <p14:creationId xmlns:p14="http://schemas.microsoft.com/office/powerpoint/2010/main" val="3217610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Managing Under Less Than Ideal Conditions</a:t>
            </a:r>
            <a:endParaRPr lang="en-US" sz="1600" b="1" dirty="0" smtClean="0">
              <a:latin typeface="Arial Black" pitchFamily="34" charset="0"/>
              <a:cs typeface="(AH) Manal Black" pitchFamily="2" charset="-78"/>
            </a:endParaRPr>
          </a:p>
        </p:txBody>
      </p:sp>
      <p:sp>
        <p:nvSpPr>
          <p:cNvPr id="2" name="Rectangle 1"/>
          <p:cNvSpPr/>
          <p:nvPr/>
        </p:nvSpPr>
        <p:spPr>
          <a:xfrm>
            <a:off x="179512" y="1124744"/>
            <a:ext cx="8643998" cy="5262979"/>
          </a:xfrm>
          <a:prstGeom prst="rect">
            <a:avLst/>
          </a:prstGeom>
        </p:spPr>
        <p:txBody>
          <a:bodyPr wrap="square">
            <a:spAutoFit/>
          </a:bodyPr>
          <a:lstStyle/>
          <a:p>
            <a:pPr algn="justLow"/>
            <a:r>
              <a:rPr lang="en-US" sz="1400" b="1" dirty="0"/>
              <a:t>Elevated Air Speed</a:t>
            </a:r>
          </a:p>
          <a:p>
            <a:pPr algn="justLow"/>
            <a:r>
              <a:rPr lang="en-US" sz="1400" dirty="0"/>
              <a:t>Increasing the air speed over the body causes increased cooling. Elevated </a:t>
            </a:r>
            <a:r>
              <a:rPr lang="en-US" sz="1400" dirty="0" smtClean="0"/>
              <a:t>air speed </a:t>
            </a:r>
            <a:r>
              <a:rPr lang="en-US" sz="1400" dirty="0"/>
              <a:t>can be used to advantage to offset excessive space temperatures. </a:t>
            </a:r>
            <a:r>
              <a:rPr lang="en-US" sz="1400" dirty="0" smtClean="0"/>
              <a:t>The temperature </a:t>
            </a:r>
            <a:r>
              <a:rPr lang="en-US" sz="1400" dirty="0"/>
              <a:t>limits specified are increased by up to 3 C, as long as the air</a:t>
            </a:r>
          </a:p>
          <a:p>
            <a:pPr algn="justLow"/>
            <a:r>
              <a:rPr lang="en-US" sz="1400" dirty="0"/>
              <a:t>speed is within the occupant’s control and limited to below 0.8 m/s.</a:t>
            </a:r>
          </a:p>
          <a:p>
            <a:pPr algn="justLow"/>
            <a:r>
              <a:rPr lang="en-US" sz="1400" dirty="0"/>
              <a:t>The personal desk fan provides a simple example of placing air speed </a:t>
            </a:r>
            <a:r>
              <a:rPr lang="en-US" sz="1400" dirty="0" smtClean="0"/>
              <a:t>under individual </a:t>
            </a:r>
            <a:r>
              <a:rPr lang="en-US" sz="1400" dirty="0"/>
              <a:t>control. For example, in the case of a naturally ventilated </a:t>
            </a:r>
            <a:r>
              <a:rPr lang="en-US" sz="1400" dirty="0" smtClean="0"/>
              <a:t>space where </a:t>
            </a:r>
            <a:r>
              <a:rPr lang="en-US" sz="1400" dirty="0"/>
              <a:t>the acceptable temperature range was 21 C to </a:t>
            </a:r>
            <a:r>
              <a:rPr lang="en-US" sz="1400" dirty="0" smtClean="0"/>
              <a:t>26.5 </a:t>
            </a:r>
            <a:r>
              <a:rPr lang="en-US" sz="1400" dirty="0"/>
              <a:t>C, the </a:t>
            </a:r>
            <a:r>
              <a:rPr lang="en-US" sz="1400" dirty="0" smtClean="0"/>
              <a:t>acceptable temperature </a:t>
            </a:r>
            <a:r>
              <a:rPr lang="en-US" sz="1400" dirty="0"/>
              <a:t>range would be increased to a higher range of 21 C to </a:t>
            </a:r>
            <a:r>
              <a:rPr lang="en-US" sz="1400" dirty="0" smtClean="0"/>
              <a:t>29.5 C with </a:t>
            </a:r>
            <a:r>
              <a:rPr lang="en-US" sz="1400" dirty="0"/>
              <a:t>the addition of a fan that was controlled by the occupant</a:t>
            </a:r>
            <a:r>
              <a:rPr lang="en-US" sz="1400" dirty="0" smtClean="0"/>
              <a:t>.</a:t>
            </a:r>
          </a:p>
          <a:p>
            <a:pPr algn="justLow"/>
            <a:r>
              <a:rPr lang="en-US" sz="1400" b="1" dirty="0"/>
              <a:t>Draft</a:t>
            </a:r>
          </a:p>
          <a:p>
            <a:pPr algn="justLow"/>
            <a:r>
              <a:rPr lang="en-US" sz="1400" dirty="0"/>
              <a:t>Draft discomfort depends on air temperature, velocity and turbulence. In </a:t>
            </a:r>
            <a:r>
              <a:rPr lang="en-US" sz="1400" dirty="0" smtClean="0"/>
              <a:t>general the </a:t>
            </a:r>
            <a:r>
              <a:rPr lang="en-US" sz="1400" dirty="0"/>
              <a:t>steadier the draft the less the discomfort—it does not draw </a:t>
            </a:r>
            <a:r>
              <a:rPr lang="en-US" sz="1400" dirty="0" smtClean="0"/>
              <a:t>attention to </a:t>
            </a:r>
            <a:r>
              <a:rPr lang="en-US" sz="1400" dirty="0"/>
              <a:t>itself so much! People are much more sensitive to cold drafts than they </a:t>
            </a:r>
            <a:r>
              <a:rPr lang="en-US" sz="1400" dirty="0" smtClean="0"/>
              <a:t>are to </a:t>
            </a:r>
            <a:r>
              <a:rPr lang="en-US" sz="1400" dirty="0"/>
              <a:t>warm drafts. As a result the same velocity of air may produce </a:t>
            </a:r>
            <a:r>
              <a:rPr lang="en-US" sz="1400" dirty="0" smtClean="0"/>
              <a:t>complaints of </a:t>
            </a:r>
            <a:r>
              <a:rPr lang="en-US" sz="1400" dirty="0"/>
              <a:t>cold drafts while cooling in the summer but no complaints when heating </a:t>
            </a:r>
            <a:r>
              <a:rPr lang="en-US" sz="1400" dirty="0" smtClean="0"/>
              <a:t>in the </a:t>
            </a:r>
            <a:r>
              <a:rPr lang="en-US" sz="1400" dirty="0"/>
              <a:t>winter</a:t>
            </a:r>
            <a:r>
              <a:rPr lang="en-US" sz="1400" dirty="0" smtClean="0"/>
              <a:t>.</a:t>
            </a:r>
          </a:p>
          <a:p>
            <a:pPr algn="justLow"/>
            <a:r>
              <a:rPr lang="en-US" sz="1400" b="1" dirty="0"/>
              <a:t>Vertical Temperature Difference</a:t>
            </a:r>
          </a:p>
          <a:p>
            <a:pPr algn="justLow"/>
            <a:r>
              <a:rPr lang="en-US" sz="1400" dirty="0"/>
              <a:t>Vertical temperature difference between feet and head typically occurs </a:t>
            </a:r>
            <a:r>
              <a:rPr lang="en-US" sz="1400" dirty="0" smtClean="0"/>
              <a:t>in heated </a:t>
            </a:r>
            <a:r>
              <a:rPr lang="en-US" sz="1400" dirty="0"/>
              <a:t>buildings. Warm air is less dense and tends to rise. Therefore, a </a:t>
            </a:r>
            <a:r>
              <a:rPr lang="en-US" sz="1400" dirty="0" smtClean="0"/>
              <a:t>warm air </a:t>
            </a:r>
            <a:r>
              <a:rPr lang="en-US" sz="1400" dirty="0"/>
              <a:t>supply tends to rise, leaving the lower portion of the space cooler.</a:t>
            </a:r>
          </a:p>
          <a:p>
            <a:pPr algn="justLow"/>
            <a:r>
              <a:rPr lang="en-US" sz="1400" dirty="0"/>
              <a:t>Also, many buildings in cool climates have a poorly insulated floor </a:t>
            </a:r>
            <a:r>
              <a:rPr lang="en-US" sz="1400" dirty="0" smtClean="0"/>
              <a:t>slab-</a:t>
            </a:r>
            <a:r>
              <a:rPr lang="en-US" sz="1400" dirty="0" err="1" smtClean="0"/>
              <a:t>ongrade</a:t>
            </a:r>
            <a:r>
              <a:rPr lang="en-US" sz="1400" dirty="0" smtClean="0"/>
              <a:t>, which </a:t>
            </a:r>
            <a:r>
              <a:rPr lang="en-US" sz="1400" dirty="0"/>
              <a:t>makes for a cold floor and cool air just above the </a:t>
            </a:r>
            <a:r>
              <a:rPr lang="en-US" sz="1400" dirty="0" smtClean="0"/>
              <a:t>floor. The </a:t>
            </a:r>
            <a:r>
              <a:rPr lang="en-US" sz="1400" dirty="0"/>
              <a:t>variation in air temperature from feet to head is generally acceptable </a:t>
            </a:r>
            <a:r>
              <a:rPr lang="en-US" sz="1400" dirty="0" smtClean="0"/>
              <a:t>as long </a:t>
            </a:r>
            <a:r>
              <a:rPr lang="en-US" sz="1400" dirty="0"/>
              <a:t>as it does not exceed 3 C.</a:t>
            </a:r>
          </a:p>
          <a:p>
            <a:pPr algn="justLow"/>
            <a:r>
              <a:rPr lang="en-US" sz="1400" b="1" dirty="0"/>
              <a:t>Floor Surface Temperatures</a:t>
            </a:r>
          </a:p>
          <a:p>
            <a:pPr algn="justLow"/>
            <a:r>
              <a:rPr lang="en-US" sz="1400" dirty="0"/>
              <a:t>Floor surface temperatures should be within the range 19–29 C for </a:t>
            </a:r>
            <a:r>
              <a:rPr lang="en-US" sz="1400" dirty="0" smtClean="0"/>
              <a:t>people wearing </a:t>
            </a:r>
            <a:r>
              <a:rPr lang="en-US" sz="1400" dirty="0"/>
              <a:t>shoes and not sitting on the floor. The maximum temperature </a:t>
            </a:r>
            <a:r>
              <a:rPr lang="en-US" sz="1400" dirty="0" smtClean="0"/>
              <a:t>limits the </a:t>
            </a:r>
            <a:r>
              <a:rPr lang="en-US" sz="1400" dirty="0"/>
              <a:t>amount of heat that can be provided by a heated (radiant) floor. </a:t>
            </a:r>
            <a:r>
              <a:rPr lang="en-US" sz="1400" dirty="0" smtClean="0"/>
              <a:t>The minimum </a:t>
            </a:r>
            <a:r>
              <a:rPr lang="en-US" sz="1400" dirty="0"/>
              <a:t>temperature, 19 C, is much higher than most designers realize! </a:t>
            </a:r>
            <a:r>
              <a:rPr lang="en-US" sz="1400" dirty="0" smtClean="0"/>
              <a:t>Note that </a:t>
            </a:r>
            <a:r>
              <a:rPr lang="en-US" sz="1400" dirty="0"/>
              <a:t>a cold floor can make it impossible to produce thermal comfort, </a:t>
            </a:r>
            <a:r>
              <a:rPr lang="en-US" sz="1400" dirty="0" smtClean="0"/>
              <a:t>regardless of </a:t>
            </a:r>
            <a:r>
              <a:rPr lang="en-US" sz="1400" dirty="0"/>
              <a:t>the temperature of the space.</a:t>
            </a:r>
          </a:p>
        </p:txBody>
      </p:sp>
    </p:spTree>
    <p:extLst>
      <p:ext uri="{BB962C8B-B14F-4D97-AF65-F5344CB8AC3E}">
        <p14:creationId xmlns:p14="http://schemas.microsoft.com/office/powerpoint/2010/main" val="318991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Managing Under Less Than Ideal Conditions</a:t>
            </a:r>
            <a:endParaRPr lang="en-US" sz="1600" b="1" dirty="0" smtClean="0">
              <a:latin typeface="Arial Black" pitchFamily="34" charset="0"/>
              <a:cs typeface="(AH) Manal Black" pitchFamily="2" charset="-78"/>
            </a:endParaRPr>
          </a:p>
        </p:txBody>
      </p:sp>
      <p:sp>
        <p:nvSpPr>
          <p:cNvPr id="2" name="Rectangle 1"/>
          <p:cNvSpPr/>
          <p:nvPr/>
        </p:nvSpPr>
        <p:spPr>
          <a:xfrm>
            <a:off x="179512" y="1124744"/>
            <a:ext cx="8643998" cy="4185761"/>
          </a:xfrm>
          <a:prstGeom prst="rect">
            <a:avLst/>
          </a:prstGeom>
        </p:spPr>
        <p:txBody>
          <a:bodyPr wrap="square">
            <a:spAutoFit/>
          </a:bodyPr>
          <a:lstStyle/>
          <a:p>
            <a:pPr algn="justLow" rtl="1"/>
            <a:r>
              <a:rPr lang="ar-IQ" sz="1400" b="1" dirty="0"/>
              <a:t>ارتفاع سرعة </a:t>
            </a:r>
            <a:r>
              <a:rPr lang="ar-IQ" sz="1400" b="1" dirty="0" smtClean="0"/>
              <a:t>الهواء</a:t>
            </a:r>
            <a:r>
              <a:rPr lang="en-US" sz="1400" b="1" dirty="0" smtClean="0"/>
              <a:t>:</a:t>
            </a:r>
            <a:r>
              <a:rPr lang="ar-IQ" sz="1400" b="1" dirty="0" smtClean="0"/>
              <a:t> </a:t>
            </a:r>
            <a:r>
              <a:rPr lang="ar-IQ" sz="1400" dirty="0"/>
              <a:t>تؤدي زيادة سرعة الهواء فوق الجسم إلى زيادة التبريد. يمكن استخدام سرعة الهواء المرتفعة للاستفادة من درجات حرارة الفضاء الزائدة. يتم زيادة حدود درجة الحرارة المحددة بنسبة تصل إلى 3 درجات مئوية ، طالما أن سرعة الهواء ضمن سيطرة </a:t>
            </a:r>
            <a:r>
              <a:rPr lang="ar-IQ" sz="1400" dirty="0" smtClean="0"/>
              <a:t>شاغل الحيز </a:t>
            </a:r>
            <a:r>
              <a:rPr lang="ar-IQ" sz="1400" dirty="0"/>
              <a:t>وتقتصر على أقل من 0.8 م / ث. توفر مروحة المكتب الشخصية مثالا بسيطا على وضع سرعة الهواء تحت التحكم الفردي. على سبيل المثال ، في حالة مساحة ذات تهوية طبيعية حيث كان نطاق درجة الحرارة المقبولة من 21 درجة مئوية إلى 26.5 درجة مئوية ، سيتم زيادة نطاق درجة الحرارة المقبولة إلى نطاق أعلى من 21 درجة مئوية إلى 29.5 درجة مئوية مع إضافة مروحة يتحكم فيها </a:t>
            </a:r>
            <a:r>
              <a:rPr lang="ar-IQ" sz="1400" dirty="0" smtClean="0"/>
              <a:t>المستخدم.</a:t>
            </a:r>
          </a:p>
          <a:p>
            <a:pPr algn="justLow" rtl="1"/>
            <a:endParaRPr lang="en-US" sz="1400" dirty="0" smtClean="0"/>
          </a:p>
          <a:p>
            <a:pPr algn="justLow" rtl="1"/>
            <a:r>
              <a:rPr lang="ar-IQ" sz="1400" b="1" dirty="0" smtClean="0"/>
              <a:t>التيار الهوائي </a:t>
            </a:r>
            <a:r>
              <a:rPr lang="en-US" sz="1400" b="1" dirty="0" smtClean="0"/>
              <a:t>:</a:t>
            </a:r>
            <a:r>
              <a:rPr lang="ar-IQ" sz="1400" b="1" dirty="0" smtClean="0"/>
              <a:t> </a:t>
            </a:r>
            <a:r>
              <a:rPr lang="ar-IQ" sz="1400" dirty="0" smtClean="0"/>
              <a:t>الانزعاج من تيار الهواء </a:t>
            </a:r>
            <a:r>
              <a:rPr lang="ar-IQ" sz="1400" dirty="0"/>
              <a:t>يعتمد على درجة حرارة الهواء والسرعة والاضطراب. بشكل عام ، كلما </a:t>
            </a:r>
            <a:r>
              <a:rPr lang="ar-IQ" sz="1400" dirty="0" smtClean="0"/>
              <a:t>كان التيارأكثر </a:t>
            </a:r>
            <a:r>
              <a:rPr lang="ar-IQ" sz="1400" dirty="0"/>
              <a:t>ثباتا كلما قل الانزعاج </a:t>
            </a:r>
            <a:r>
              <a:rPr lang="ar-IQ" sz="1400" dirty="0" smtClean="0"/>
              <a:t>– يكون التيار غير ملفت للانتباه! </a:t>
            </a:r>
            <a:r>
              <a:rPr lang="ar-IQ" sz="1400" dirty="0"/>
              <a:t>الناس أكثر حساسية </a:t>
            </a:r>
            <a:r>
              <a:rPr lang="ar-IQ" sz="1400" dirty="0" smtClean="0"/>
              <a:t>للتيار البارد </a:t>
            </a:r>
            <a:r>
              <a:rPr lang="ar-IQ" sz="1400" dirty="0"/>
              <a:t>من </a:t>
            </a:r>
            <a:r>
              <a:rPr lang="ar-IQ" sz="1400" dirty="0" smtClean="0"/>
              <a:t>الدافئ. </a:t>
            </a:r>
            <a:r>
              <a:rPr lang="ar-IQ" sz="1400" dirty="0"/>
              <a:t>ونتيجة لذلك ، قد تنتج نفس سرعة الهواء شكاوى من </a:t>
            </a:r>
            <a:r>
              <a:rPr lang="ar-IQ" sz="1400" dirty="0" smtClean="0"/>
              <a:t>التيارات </a:t>
            </a:r>
            <a:r>
              <a:rPr lang="ar-IQ" sz="1400" dirty="0"/>
              <a:t>الباردة أثناء التبريد في الصيف ولكن لا توجد شكاوى عند </a:t>
            </a:r>
            <a:r>
              <a:rPr lang="ar-IQ" sz="1400" dirty="0" smtClean="0"/>
              <a:t>التدفئة </a:t>
            </a:r>
            <a:r>
              <a:rPr lang="ar-IQ" sz="1400" dirty="0"/>
              <a:t>في فصل الشتاء</a:t>
            </a:r>
            <a:r>
              <a:rPr lang="ar-IQ" sz="1400" dirty="0" smtClean="0"/>
              <a:t>.</a:t>
            </a:r>
          </a:p>
          <a:p>
            <a:pPr algn="justLow" rtl="1"/>
            <a:endParaRPr lang="en-US" sz="1400" dirty="0" smtClean="0"/>
          </a:p>
          <a:p>
            <a:pPr algn="justLow" rtl="1"/>
            <a:r>
              <a:rPr lang="ar-IQ" sz="1400" b="1" dirty="0"/>
              <a:t>فرق درجة الحرارة العمودي </a:t>
            </a:r>
            <a:r>
              <a:rPr lang="ar-IQ" sz="1400" b="1" dirty="0" smtClean="0"/>
              <a:t>: </a:t>
            </a:r>
            <a:r>
              <a:rPr lang="ar-IQ" sz="1400" dirty="0" smtClean="0"/>
              <a:t>يحدث </a:t>
            </a:r>
            <a:r>
              <a:rPr lang="ar-IQ" sz="1400" dirty="0"/>
              <a:t>فرق درجة الحرارة العمودي بين القدمين والرأس عادة في المباني </a:t>
            </a:r>
            <a:r>
              <a:rPr lang="ar-IQ" sz="1400" dirty="0" smtClean="0"/>
              <a:t>المدفأة. </a:t>
            </a:r>
            <a:r>
              <a:rPr lang="ar-IQ" sz="1400" dirty="0"/>
              <a:t>الهواء الدافئ أقل كثافة ويميل إلى الارتفاع. لذلك ، يميل </a:t>
            </a:r>
            <a:r>
              <a:rPr lang="ar-IQ" sz="1400" dirty="0" smtClean="0"/>
              <a:t>الهواء الدافئ المجهز إلى </a:t>
            </a:r>
            <a:r>
              <a:rPr lang="ar-IQ" sz="1400" dirty="0"/>
              <a:t>الارتفاع ، تاركا الجزء السفلي من المساحة أكثر برودة. </a:t>
            </a:r>
            <a:r>
              <a:rPr lang="ar-IQ" sz="1400" dirty="0" smtClean="0"/>
              <a:t>تكون ارضيات العديد </a:t>
            </a:r>
            <a:r>
              <a:rPr lang="ar-IQ" sz="1400" dirty="0"/>
              <a:t>من المباني في المناخات الباردة </a:t>
            </a:r>
            <a:r>
              <a:rPr lang="ar-IQ" sz="1400" dirty="0" smtClean="0"/>
              <a:t>غير معزولة </a:t>
            </a:r>
            <a:r>
              <a:rPr lang="ar-IQ" sz="1400" dirty="0"/>
              <a:t>بشكل </a:t>
            </a:r>
            <a:r>
              <a:rPr lang="ar-IQ" sz="1400" dirty="0" smtClean="0"/>
              <a:t>جيد </a:t>
            </a:r>
            <a:r>
              <a:rPr lang="ar-IQ" sz="1400" dirty="0"/>
              <a:t>، مما يجعل الأرضية </a:t>
            </a:r>
            <a:r>
              <a:rPr lang="ar-IQ" sz="1400" dirty="0" smtClean="0"/>
              <a:t>باردة </a:t>
            </a:r>
            <a:r>
              <a:rPr lang="ar-IQ" sz="1400" dirty="0"/>
              <a:t>والهواء </a:t>
            </a:r>
            <a:r>
              <a:rPr lang="ar-IQ" sz="1400" dirty="0" smtClean="0"/>
              <a:t>القريب من الارض بارد ايضا. </a:t>
            </a:r>
            <a:r>
              <a:rPr lang="ar-IQ" sz="1400" dirty="0"/>
              <a:t>التباين في درجة حرارة الهواء من القدمين إلى الرأس مقبول بشكل عام طالما أنه لا يتجاوز 3 درجات مئوية</a:t>
            </a:r>
            <a:r>
              <a:rPr lang="ar-IQ" sz="1400" dirty="0" smtClean="0"/>
              <a:t>.</a:t>
            </a:r>
          </a:p>
          <a:p>
            <a:pPr algn="justLow" rtl="1"/>
            <a:endParaRPr lang="ar-IQ" sz="1400" dirty="0" smtClean="0"/>
          </a:p>
          <a:p>
            <a:pPr algn="justLow" rtl="1"/>
            <a:r>
              <a:rPr lang="ar-IQ" sz="1400" b="1" dirty="0"/>
              <a:t>درجات حرارة </a:t>
            </a:r>
            <a:r>
              <a:rPr lang="ar-IQ" sz="1400" b="1" dirty="0" smtClean="0"/>
              <a:t>الأرضية:</a:t>
            </a:r>
            <a:r>
              <a:rPr lang="ar-IQ" sz="1400" dirty="0" smtClean="0"/>
              <a:t> </a:t>
            </a:r>
            <a:r>
              <a:rPr lang="ar-IQ" sz="1400" dirty="0"/>
              <a:t>يجب أن تكون درجات حرارة </a:t>
            </a:r>
            <a:r>
              <a:rPr lang="ar-IQ" sz="1400" dirty="0" smtClean="0"/>
              <a:t>الأرضية </a:t>
            </a:r>
            <a:r>
              <a:rPr lang="ar-IQ" sz="1400" dirty="0"/>
              <a:t>ضمن النطاق 19-29 درجة مئوية للأشخاص الذين يرتدون الأحذية ولا يجلسون على الأرض. تحد درجة الحرارة القصوى من كمية الحرارة التي يمكن </a:t>
            </a:r>
            <a:r>
              <a:rPr lang="ar-IQ" sz="1400" dirty="0" smtClean="0"/>
              <a:t>توليدها </a:t>
            </a:r>
            <a:r>
              <a:rPr lang="ar-IQ" sz="1400" dirty="0"/>
              <a:t>بواسطة أرضية ساخنة (مشعة). درجة الحرارة الدنيا ، 19 درجة مئوية ، أعلى بكثير مما يدركه معظم المصممين! لاحظ أن الأرضية الباردة يمكن أن تجعل من المستحيل إنتاج الراحة الحرارية ، بغض النظر عن درجة حرارة </a:t>
            </a:r>
            <a:r>
              <a:rPr lang="ar-IQ" sz="1400" dirty="0" smtClean="0"/>
              <a:t>الحيز المكيف.</a:t>
            </a:r>
            <a:endParaRPr lang="en-US" sz="1400" dirty="0"/>
          </a:p>
        </p:txBody>
      </p:sp>
    </p:spTree>
    <p:extLst>
      <p:ext uri="{BB962C8B-B14F-4D97-AF65-F5344CB8AC3E}">
        <p14:creationId xmlns:p14="http://schemas.microsoft.com/office/powerpoint/2010/main" val="127043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a:t>Managing Under Less Than Ideal Conditions</a:t>
            </a:r>
            <a:endParaRPr lang="en-US" sz="1600" b="1" dirty="0" smtClean="0">
              <a:latin typeface="Arial Black" pitchFamily="34" charset="0"/>
              <a:cs typeface="(AH) Manal Black" pitchFamily="2" charset="-78"/>
            </a:endParaRPr>
          </a:p>
        </p:txBody>
      </p:sp>
      <p:sp>
        <p:nvSpPr>
          <p:cNvPr id="2" name="Rectangle 1"/>
          <p:cNvSpPr/>
          <p:nvPr/>
        </p:nvSpPr>
        <p:spPr>
          <a:xfrm>
            <a:off x="179512" y="1124744"/>
            <a:ext cx="8643998" cy="4185761"/>
          </a:xfrm>
          <a:prstGeom prst="rect">
            <a:avLst/>
          </a:prstGeom>
        </p:spPr>
        <p:txBody>
          <a:bodyPr wrap="square">
            <a:spAutoFit/>
          </a:bodyPr>
          <a:lstStyle/>
          <a:p>
            <a:pPr algn="justLow"/>
            <a:r>
              <a:rPr lang="en-US" sz="1400" b="1" dirty="0"/>
              <a:t>Cyclic Temperature Changes</a:t>
            </a:r>
          </a:p>
          <a:p>
            <a:pPr algn="justLow"/>
            <a:r>
              <a:rPr lang="en-US" sz="1400" dirty="0"/>
              <a:t>In a space that is controlled by an on/off thermostat that reacts slowly </a:t>
            </a:r>
            <a:r>
              <a:rPr lang="en-US" sz="1400" dirty="0" smtClean="0"/>
              <a:t>to temperature </a:t>
            </a:r>
            <a:r>
              <a:rPr lang="en-US" sz="1400" dirty="0"/>
              <a:t>change, the space </a:t>
            </a:r>
            <a:r>
              <a:rPr lang="en-US" sz="1400" dirty="0" smtClean="0"/>
              <a:t>can experience </a:t>
            </a:r>
            <a:r>
              <a:rPr lang="en-US" sz="1400" dirty="0"/>
              <a:t>a significant temperature </a:t>
            </a:r>
            <a:r>
              <a:rPr lang="en-US" sz="1400" dirty="0" smtClean="0"/>
              <a:t>range in </a:t>
            </a:r>
            <a:r>
              <a:rPr lang="en-US" sz="1400" dirty="0"/>
              <a:t>a short time. The occupants can perceive this variation as discomfort.</a:t>
            </a:r>
          </a:p>
          <a:p>
            <a:pPr algn="justLow"/>
            <a:r>
              <a:rPr lang="en-US" sz="1400" dirty="0"/>
              <a:t>When the temperature cycles up and down fairly regularly with time, </a:t>
            </a:r>
            <a:r>
              <a:rPr lang="en-US" sz="1400" dirty="0" smtClean="0"/>
              <a:t>with a </a:t>
            </a:r>
            <a:r>
              <a:rPr lang="en-US" sz="1400" dirty="0"/>
              <a:t>cycle time of less than 15 minutes, the temperature range should be </a:t>
            </a:r>
            <a:r>
              <a:rPr lang="en-US" sz="1400" dirty="0" smtClean="0"/>
              <a:t>limited to </a:t>
            </a:r>
            <a:r>
              <a:rPr lang="en-US" sz="1400" dirty="0"/>
              <a:t>a range of 1 C</a:t>
            </a:r>
            <a:r>
              <a:rPr lang="en-US" sz="1400" dirty="0" smtClean="0"/>
              <a:t>.</a:t>
            </a:r>
            <a:endParaRPr lang="ar-IQ" sz="1400" dirty="0" smtClean="0"/>
          </a:p>
          <a:p>
            <a:pPr algn="justLow"/>
            <a:endParaRPr lang="en-US" sz="1400" dirty="0"/>
          </a:p>
          <a:p>
            <a:pPr algn="justLow"/>
            <a:r>
              <a:rPr lang="en-US" sz="1400" b="1" dirty="0"/>
              <a:t>Radiant Temperature Variation</a:t>
            </a:r>
          </a:p>
          <a:p>
            <a:pPr algn="justLow"/>
            <a:r>
              <a:rPr lang="en-US" sz="1400" dirty="0"/>
              <a:t>Radiant temperature variation is acceptable, within limits. People are </a:t>
            </a:r>
            <a:r>
              <a:rPr lang="en-US" sz="1400" dirty="0" smtClean="0"/>
              <a:t>generally quite </a:t>
            </a:r>
            <a:r>
              <a:rPr lang="en-US" sz="1400" dirty="0"/>
              <a:t>accepting of a warm wall, but warm ceilings are a source of </a:t>
            </a:r>
            <a:r>
              <a:rPr lang="en-US" sz="1400" dirty="0" smtClean="0"/>
              <a:t>discomfort if </a:t>
            </a:r>
            <a:r>
              <a:rPr lang="en-US" sz="1400" dirty="0"/>
              <a:t>the ceiling radiant temperature is more than 5 C above the general radiant</a:t>
            </a:r>
          </a:p>
          <a:p>
            <a:pPr algn="justLow"/>
            <a:r>
              <a:rPr lang="en-US" sz="1400" dirty="0" smtClean="0"/>
              <a:t>temperature. A </a:t>
            </a:r>
            <a:r>
              <a:rPr lang="en-US" sz="1400" dirty="0"/>
              <a:t>poorly insulated roof in a hot sunny climate can cause very </a:t>
            </a:r>
            <a:r>
              <a:rPr lang="en-US" sz="1400" dirty="0" smtClean="0"/>
              <a:t>uncomfortable conditions </a:t>
            </a:r>
            <a:r>
              <a:rPr lang="en-US" sz="1400" dirty="0"/>
              <a:t>due to the high radiant temperature of the ceiling</a:t>
            </a:r>
            <a:r>
              <a:rPr lang="en-US" sz="1400" dirty="0" smtClean="0"/>
              <a:t>.</a:t>
            </a:r>
            <a:endParaRPr lang="ar-IQ" sz="1400" dirty="0" smtClean="0"/>
          </a:p>
          <a:p>
            <a:pPr algn="justLow"/>
            <a:endParaRPr lang="ar-IQ" sz="1400" dirty="0"/>
          </a:p>
          <a:p>
            <a:pPr algn="justLow" rtl="1"/>
            <a:r>
              <a:rPr lang="ar-IQ" sz="1400" b="1" dirty="0"/>
              <a:t>تغيرات درجة الحرارة </a:t>
            </a:r>
            <a:r>
              <a:rPr lang="ar-IQ" sz="1400" b="1" dirty="0" smtClean="0"/>
              <a:t>الدورية: </a:t>
            </a:r>
            <a:r>
              <a:rPr lang="ar-IQ" sz="1400" dirty="0"/>
              <a:t>في الفضاء الذي يتم التحكم فيه بواسطة منظم حرارة </a:t>
            </a:r>
            <a:r>
              <a:rPr lang="ar-IQ" sz="1400" dirty="0" smtClean="0"/>
              <a:t> يتفاعل </a:t>
            </a:r>
            <a:r>
              <a:rPr lang="ar-IQ" sz="1400" dirty="0"/>
              <a:t>ببطء مع تغير درجة الحرارة ، يمكن أن تواجه المساحة نطاقا كبيرا لدرجة الحرارة في وقت قصير. يمكن </a:t>
            </a:r>
            <a:r>
              <a:rPr lang="ar-IQ" sz="1400" dirty="0" smtClean="0"/>
              <a:t>لشاغلي البناية </a:t>
            </a:r>
            <a:r>
              <a:rPr lang="ar-IQ" sz="1400" dirty="0"/>
              <a:t>أن ينظروا إلى هذا الاختلاف على أنه عدم ارتياح. عندما تدور درجة الحرارة صعودا وهبوطا بانتظام إلى حد ما مع مرور الوقت ، مع وقت دورة أقل من 15 دقيقة ، يجب أن يقتصر نطاق درجة الحرارة على نطاق 1 درجة مئوية</a:t>
            </a:r>
            <a:r>
              <a:rPr lang="ar-IQ" sz="1400" dirty="0" smtClean="0"/>
              <a:t>.</a:t>
            </a:r>
          </a:p>
          <a:p>
            <a:pPr algn="justLow" rtl="1"/>
            <a:endParaRPr lang="ar-IQ" sz="1400" dirty="0"/>
          </a:p>
          <a:p>
            <a:pPr algn="justLow" rtl="1"/>
            <a:r>
              <a:rPr lang="ar-IQ" sz="1400" b="1" dirty="0"/>
              <a:t>التباين في درجة الحرارة </a:t>
            </a:r>
            <a:r>
              <a:rPr lang="ar-IQ" sz="1400" b="1" dirty="0" smtClean="0"/>
              <a:t>المشعة : </a:t>
            </a:r>
            <a:r>
              <a:rPr lang="ar-IQ" sz="1400" dirty="0" smtClean="0"/>
              <a:t>تباين </a:t>
            </a:r>
            <a:r>
              <a:rPr lang="ar-IQ" sz="1400" dirty="0"/>
              <a:t>درجة الحرارة المشع مقبول ، ضمن حدود. عادة ما يتقبل الناس تماما الجدار الدافئ ، لكن الأسقف الدافئة هي مصدر إزعاج إذا كانت درجة حرارة السقف المشعة أكثر من 5 درجات مئوية فوق درجة الحرارة المشعة العامة. يمكن أن يسبب السقف المعزول بشكل </a:t>
            </a:r>
            <a:r>
              <a:rPr lang="ar-IQ" sz="1400" dirty="0" smtClean="0"/>
              <a:t>غير جيد </a:t>
            </a:r>
            <a:r>
              <a:rPr lang="ar-IQ" sz="1400" dirty="0"/>
              <a:t>في مناخ مشمس حار ظروفا غير مريحة للغاية بسبب ارتفاع درجة الحرارة المشعة للسقف.</a:t>
            </a:r>
            <a:endParaRPr lang="en-US" sz="1400" dirty="0"/>
          </a:p>
        </p:txBody>
      </p:sp>
    </p:spTree>
    <p:extLst>
      <p:ext uri="{BB962C8B-B14F-4D97-AF65-F5344CB8AC3E}">
        <p14:creationId xmlns:p14="http://schemas.microsoft.com/office/powerpoint/2010/main" val="398653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50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smtClean="0"/>
              <a:t>Requirements </a:t>
            </a:r>
            <a:r>
              <a:rPr lang="en-US" sz="2400" b="1" dirty="0"/>
              <a:t>of Non-Standard Groups</a:t>
            </a:r>
            <a:endParaRPr lang="en-US" sz="1600" b="1" dirty="0" smtClean="0">
              <a:latin typeface="Arial Black" pitchFamily="34" charset="0"/>
              <a:cs typeface="(AH) Manal Black" pitchFamily="2" charset="-78"/>
            </a:endParaRPr>
          </a:p>
        </p:txBody>
      </p:sp>
      <p:sp>
        <p:nvSpPr>
          <p:cNvPr id="2" name="Rectangle 1"/>
          <p:cNvSpPr/>
          <p:nvPr/>
        </p:nvSpPr>
        <p:spPr>
          <a:xfrm>
            <a:off x="203504" y="764704"/>
            <a:ext cx="8643998" cy="6124754"/>
          </a:xfrm>
          <a:prstGeom prst="rect">
            <a:avLst/>
          </a:prstGeom>
        </p:spPr>
        <p:txBody>
          <a:bodyPr wrap="square">
            <a:spAutoFit/>
          </a:bodyPr>
          <a:lstStyle/>
          <a:p>
            <a:pPr algn="justLow"/>
            <a:r>
              <a:rPr lang="en-US" sz="1400" dirty="0"/>
              <a:t>This has been a very brief look at the variations in thermal conditions </a:t>
            </a:r>
            <a:r>
              <a:rPr lang="en-US" sz="1400" dirty="0" smtClean="0"/>
              <a:t>that can </a:t>
            </a:r>
            <a:r>
              <a:rPr lang="en-US" sz="1400" dirty="0"/>
              <a:t>influence the basic comfort charts in </a:t>
            </a:r>
            <a:r>
              <a:rPr lang="en-US" sz="1400" i="1" dirty="0"/>
              <a:t>Figures </a:t>
            </a:r>
            <a:r>
              <a:rPr lang="en-US" sz="1400" i="1" dirty="0" smtClean="0"/>
              <a:t>1 </a:t>
            </a:r>
            <a:r>
              <a:rPr lang="en-US" sz="1400" dirty="0"/>
              <a:t>and </a:t>
            </a:r>
            <a:r>
              <a:rPr lang="en-US" sz="1400" i="1" dirty="0" smtClean="0"/>
              <a:t>2</a:t>
            </a:r>
            <a:r>
              <a:rPr lang="en-US" sz="1400" dirty="0"/>
              <a:t>. There has </a:t>
            </a:r>
            <a:r>
              <a:rPr lang="en-US" sz="1400" dirty="0" smtClean="0"/>
              <a:t>been no </a:t>
            </a:r>
            <a:r>
              <a:rPr lang="en-US" sz="1400" dirty="0"/>
              <a:t>mention of different requirements for different age groups or sexes. </a:t>
            </a:r>
            <a:r>
              <a:rPr lang="en-US" sz="1400" dirty="0" smtClean="0"/>
              <a:t>Most research </a:t>
            </a:r>
            <a:r>
              <a:rPr lang="en-US" sz="1400" dirty="0"/>
              <a:t>is done on healthy adults, and </a:t>
            </a:r>
            <a:r>
              <a:rPr lang="en-US" sz="1400" i="1" dirty="0"/>
              <a:t>Standard 55 </a:t>
            </a:r>
            <a:r>
              <a:rPr lang="en-US" sz="1400" dirty="0"/>
              <a:t>admits this fact by </a:t>
            </a:r>
            <a:r>
              <a:rPr lang="en-US" sz="1400" dirty="0" smtClean="0"/>
              <a:t>noting that </a:t>
            </a:r>
            <a:r>
              <a:rPr lang="en-US" sz="1400" dirty="0"/>
              <a:t>there is little data on the comfort requirements for children, the </a:t>
            </a:r>
            <a:r>
              <a:rPr lang="en-US" sz="1400" dirty="0" smtClean="0"/>
              <a:t>disabled or </a:t>
            </a:r>
            <a:r>
              <a:rPr lang="en-US" sz="1400" dirty="0"/>
              <a:t>the infirm</a:t>
            </a:r>
            <a:r>
              <a:rPr lang="en-US" sz="1400" dirty="0" smtClean="0"/>
              <a:t>.</a:t>
            </a:r>
          </a:p>
          <a:p>
            <a:pPr algn="justLow"/>
            <a:endParaRPr lang="en-US" sz="1400" dirty="0"/>
          </a:p>
          <a:p>
            <a:pPr algn="justLow"/>
            <a:r>
              <a:rPr lang="en-US" sz="1400" dirty="0"/>
              <a:t>However, most research on differences between groups indicates that </a:t>
            </a:r>
            <a:r>
              <a:rPr lang="en-US" sz="1400" dirty="0" smtClean="0"/>
              <a:t>different acceptability </a:t>
            </a:r>
            <a:r>
              <a:rPr lang="en-US" sz="1400" dirty="0"/>
              <a:t>is due to different behavior, rather than different </a:t>
            </a:r>
            <a:r>
              <a:rPr lang="en-US" sz="1400" dirty="0" smtClean="0"/>
              <a:t>thermal comfort </a:t>
            </a:r>
            <a:r>
              <a:rPr lang="en-US" sz="1400" dirty="0"/>
              <a:t>requirements. For example, elderly people often like a warmer </a:t>
            </a:r>
            <a:r>
              <a:rPr lang="en-US" sz="1400" dirty="0" smtClean="0"/>
              <a:t>temperature than </a:t>
            </a:r>
            <a:r>
              <a:rPr lang="en-US" sz="1400" dirty="0"/>
              <a:t>younger people do. This is reasonable, since the elderly tend </a:t>
            </a:r>
            <a:r>
              <a:rPr lang="en-US" sz="1400" dirty="0" smtClean="0"/>
              <a:t>to be </a:t>
            </a:r>
            <a:r>
              <a:rPr lang="en-US" sz="1400" dirty="0"/>
              <a:t>much less active, resulting in a lower met rate. In a similar way, women </a:t>
            </a:r>
            <a:r>
              <a:rPr lang="en-US" sz="1400" dirty="0" smtClean="0"/>
              <a:t>are thought </a:t>
            </a:r>
            <a:r>
              <a:rPr lang="en-US" sz="1400" dirty="0"/>
              <a:t>to prefer a warmer temperature than men, but comparative </a:t>
            </a:r>
            <a:r>
              <a:rPr lang="en-US" sz="1400" dirty="0" smtClean="0"/>
              <a:t>studies indicate </a:t>
            </a:r>
            <a:r>
              <a:rPr lang="en-US" sz="1400" dirty="0"/>
              <a:t>that the reason for the difference is that women wear a lower </a:t>
            </a:r>
            <a:r>
              <a:rPr lang="en-US" sz="1400" dirty="0" err="1"/>
              <a:t>clo</a:t>
            </a:r>
            <a:r>
              <a:rPr lang="en-US" sz="1400" dirty="0"/>
              <a:t> </a:t>
            </a:r>
            <a:r>
              <a:rPr lang="en-US" sz="1400" dirty="0" smtClean="0"/>
              <a:t>value ensemble </a:t>
            </a:r>
            <a:r>
              <a:rPr lang="en-US" sz="1400" dirty="0"/>
              <a:t>of clothes</a:t>
            </a:r>
            <a:r>
              <a:rPr lang="en-US" sz="1400" dirty="0" smtClean="0"/>
              <a:t>.</a:t>
            </a:r>
          </a:p>
          <a:p>
            <a:pPr algn="justLow"/>
            <a:endParaRPr lang="en-US" sz="1400" dirty="0" smtClean="0"/>
          </a:p>
          <a:p>
            <a:pPr algn="justLow"/>
            <a:r>
              <a:rPr lang="en-US" sz="1400" dirty="0"/>
              <a:t>Lastly there is the idea that people prefer their space to be cooler in </a:t>
            </a:r>
            <a:r>
              <a:rPr lang="en-US" sz="1400" dirty="0" smtClean="0"/>
              <a:t>summer and </a:t>
            </a:r>
            <a:r>
              <a:rPr lang="en-US" sz="1400" dirty="0"/>
              <a:t>warmer in winter. Consider a one-level house. In summer, it is hot </a:t>
            </a:r>
            <a:r>
              <a:rPr lang="en-US" sz="1400" dirty="0" smtClean="0"/>
              <a:t>and sunny </a:t>
            </a:r>
            <a:r>
              <a:rPr lang="en-US" sz="1400" dirty="0"/>
              <a:t>outside. As a result, the walls and roof become much warmer than they</a:t>
            </a:r>
          </a:p>
          <a:p>
            <a:pPr algn="justLow"/>
            <a:r>
              <a:rPr lang="en-US" sz="1400" dirty="0"/>
              <a:t>are in cooler weather. For the occupant, the radiant temperature is higher, </a:t>
            </a:r>
            <a:r>
              <a:rPr lang="en-US" sz="1400" dirty="0" smtClean="0"/>
              <a:t>and therefore</a:t>
            </a:r>
            <a:r>
              <a:rPr lang="en-US" sz="1400" dirty="0"/>
              <a:t>, to maintain the same thermal conditions, the air temperature </a:t>
            </a:r>
            <a:r>
              <a:rPr lang="en-US" sz="1400" dirty="0" smtClean="0"/>
              <a:t>needs to </a:t>
            </a:r>
            <a:r>
              <a:rPr lang="en-US" sz="1400" dirty="0"/>
              <a:t>be lower. Conversely, in cold winter weather, the walls, windows, </a:t>
            </a:r>
            <a:r>
              <a:rPr lang="en-US" sz="1400" dirty="0" smtClean="0"/>
              <a:t>and ceilings </a:t>
            </a:r>
            <a:r>
              <a:rPr lang="en-US" sz="1400" dirty="0"/>
              <a:t>become cooler and the occupant will need a higher air temperature </a:t>
            </a:r>
            <a:r>
              <a:rPr lang="en-US" sz="1400" dirty="0" smtClean="0"/>
              <a:t>to maintain </a:t>
            </a:r>
            <a:r>
              <a:rPr lang="en-US" sz="1400" dirty="0"/>
              <a:t>the same level of comfort</a:t>
            </a:r>
            <a:r>
              <a:rPr lang="en-US" sz="1400" dirty="0" smtClean="0"/>
              <a:t>.</a:t>
            </a:r>
            <a:endParaRPr lang="ar-IQ" sz="1400" dirty="0" smtClean="0"/>
          </a:p>
          <a:p>
            <a:pPr algn="justLow" rtl="1"/>
            <a:r>
              <a:rPr lang="ar-IQ" sz="1350" dirty="0"/>
              <a:t>كانت هذه نظرة موجزة جدا على الاختلافات في الظروف الحرارية التي يمكن أن تؤثر على مخططات الراحة الأساسية في الشكلين 1 و 2. ولم </a:t>
            </a:r>
            <a:r>
              <a:rPr lang="ar-IQ" sz="1350" dirty="0" smtClean="0"/>
              <a:t>التطرق لمتطلبات </a:t>
            </a:r>
            <a:r>
              <a:rPr lang="ar-IQ" sz="1350" dirty="0"/>
              <a:t>مختلفة لمختلف الفئات العمرية أو الجنسين. يتم إجراء معظم الأبحاث على البالغين الأصحاء ، ويعترف المعيار 55 بهذه الحقيقة من خلال ملاحظة أن هناك القليل من البيانات حول متطلبات الراحة للأطفال أو المعاقين أو العجزة</a:t>
            </a:r>
            <a:r>
              <a:rPr lang="ar-IQ" sz="1350" dirty="0" smtClean="0"/>
              <a:t>.</a:t>
            </a:r>
          </a:p>
          <a:p>
            <a:pPr algn="justLow" rtl="1"/>
            <a:r>
              <a:rPr lang="ar-IQ" sz="1350" dirty="0"/>
              <a:t>ومع ذلك ، تشير معظم الأبحاث حول الاختلافات بين المجموعات إلى أن القبول المختلف يرجع إلى سلوك مختلف ، </a:t>
            </a:r>
            <a:r>
              <a:rPr lang="ar-IQ" sz="1350" dirty="0" smtClean="0"/>
              <a:t>غبر ناتج عن اختلاف متطلبات </a:t>
            </a:r>
            <a:r>
              <a:rPr lang="ar-IQ" sz="1350" dirty="0"/>
              <a:t>الراحة </a:t>
            </a:r>
            <a:r>
              <a:rPr lang="ar-IQ" sz="1350" dirty="0" smtClean="0"/>
              <a:t>الحرارية. </a:t>
            </a:r>
            <a:r>
              <a:rPr lang="ar-IQ" sz="1350" dirty="0"/>
              <a:t>على سبيل المثال ، غالبا ما يحب كبار السن درجة حرارة أكثر دفئا من الأشخاص الأصغر سنا. هذا أمر معقول ، لأن كبار السن يميلون إلى أن يكونوا أقل نشاطا بكثير ، مما يؤدي إلى انخفاض معدل </a:t>
            </a:r>
            <a:r>
              <a:rPr lang="ar-IQ" sz="1350" dirty="0" smtClean="0"/>
              <a:t>الايض. </a:t>
            </a:r>
            <a:r>
              <a:rPr lang="ar-IQ" sz="1350" dirty="0"/>
              <a:t>بطريقة مماثلة ، يعتقد أن النساء يفضلن درجة حرارة أكثر دفئا من الرجال ، لكن الدراسات المقارنة تشير إلى أن سبب الاختلاف هو أن النساء يرتدين مجموعة أقل قيمة </a:t>
            </a:r>
            <a:r>
              <a:rPr lang="en-US" sz="1350" dirty="0" err="1" smtClean="0"/>
              <a:t>clo</a:t>
            </a:r>
            <a:r>
              <a:rPr lang="en-US" sz="1350" dirty="0" smtClean="0"/>
              <a:t> </a:t>
            </a:r>
            <a:r>
              <a:rPr lang="ar-IQ" sz="1350" dirty="0" smtClean="0"/>
              <a:t> من الملابس مقارنة بالرجال.</a:t>
            </a:r>
          </a:p>
          <a:p>
            <a:pPr algn="justLow" rtl="1"/>
            <a:r>
              <a:rPr lang="ar-IQ" sz="1350" dirty="0"/>
              <a:t>أخيرا ، هناك فكرة أن الناس يفضلون أن تكون مساحاتهم أكثر برودة في الصيف وأكثر دفئا في الشتاء. </a:t>
            </a:r>
            <a:r>
              <a:rPr lang="ar-IQ" sz="1350" dirty="0" smtClean="0"/>
              <a:t>لنفترض </a:t>
            </a:r>
            <a:r>
              <a:rPr lang="ar-IQ" sz="1350" dirty="0"/>
              <a:t>في منزل من طابق واحد. في الصيف ، يكون الجو حارا ومشمسا في الخارج. ونتيجة لذلك ، تصبح الجدران والسقف أكثر دفئا مما هي عليه في الطقس البارد. بالنسبة </a:t>
            </a:r>
            <a:r>
              <a:rPr lang="ar-IQ" sz="1350" dirty="0" smtClean="0"/>
              <a:t>للمستخدم </a:t>
            </a:r>
            <a:r>
              <a:rPr lang="ar-IQ" sz="1350" dirty="0"/>
              <a:t>، تكون درجة الحرارة المشعة أعلى ، وبالتالي ، للحفاظ على نفس الظروف الحرارية ، يجب أن تكون درجة حرارة الهواء أقل. على العكس من ذلك ، في الطقس الشتوي البارد ، تصبح الجدران والنوافذ والسقوف أكثر برودة وسيحتاج </a:t>
            </a:r>
            <a:r>
              <a:rPr lang="ar-IQ" sz="1350" dirty="0" smtClean="0"/>
              <a:t>المستخدم </a:t>
            </a:r>
            <a:r>
              <a:rPr lang="ar-IQ" sz="1350" dirty="0"/>
              <a:t>إلى درجة حرارة هواء أعلى للحفاظ على نفس المستوى من الراحة.</a:t>
            </a:r>
          </a:p>
        </p:txBody>
      </p:sp>
    </p:spTree>
    <p:extLst>
      <p:ext uri="{BB962C8B-B14F-4D97-AF65-F5344CB8AC3E}">
        <p14:creationId xmlns:p14="http://schemas.microsoft.com/office/powerpoint/2010/main" val="2066207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3600" dirty="0" smtClean="0">
                <a:latin typeface="Arial Black" pitchFamily="34" charset="0"/>
                <a:cs typeface="(AH) Manal Black" pitchFamily="2" charset="-78"/>
              </a:rPr>
              <a:t>HVAC</a:t>
            </a:r>
            <a:endParaRPr lang="en-US" sz="2400" b="1" dirty="0" smtClean="0">
              <a:latin typeface="Arial Black" pitchFamily="34" charset="0"/>
              <a:cs typeface="(AH) Manal Black" pitchFamily="2" charset="-78"/>
            </a:endParaRPr>
          </a:p>
        </p:txBody>
      </p:sp>
      <p:sp>
        <p:nvSpPr>
          <p:cNvPr id="5" name="TextBox 4"/>
          <p:cNvSpPr txBox="1"/>
          <p:nvPr/>
        </p:nvSpPr>
        <p:spPr>
          <a:xfrm>
            <a:off x="395536" y="1556792"/>
            <a:ext cx="7992888" cy="523220"/>
          </a:xfrm>
          <a:prstGeom prst="rect">
            <a:avLst/>
          </a:prstGeom>
          <a:noFill/>
        </p:spPr>
        <p:txBody>
          <a:bodyPr wrap="square" rtlCol="1">
            <a:spAutoFit/>
          </a:bodyPr>
          <a:lstStyle/>
          <a:p>
            <a:pPr rtl="1"/>
            <a:r>
              <a:rPr lang="en-US" sz="2800" dirty="0" smtClean="0">
                <a:cs typeface="(AH) Manal Black" pitchFamily="2" charset="-78"/>
              </a:rPr>
              <a:t>Next lecture: </a:t>
            </a:r>
            <a:r>
              <a:rPr lang="en-US" sz="2800" b="1" dirty="0" smtClean="0"/>
              <a:t>Heating load calculations</a:t>
            </a:r>
            <a:endParaRPr lang="ar-IQ" sz="2800" dirty="0">
              <a:cs typeface="(AH) Manal Black" pitchFamily="2" charset="-78"/>
            </a:endParaRPr>
          </a:p>
        </p:txBody>
      </p:sp>
      <p:sp>
        <p:nvSpPr>
          <p:cNvPr id="6" name="TextBox 5"/>
          <p:cNvSpPr txBox="1"/>
          <p:nvPr/>
        </p:nvSpPr>
        <p:spPr>
          <a:xfrm>
            <a:off x="539552" y="5229200"/>
            <a:ext cx="5544616" cy="1015663"/>
          </a:xfrm>
          <a:prstGeom prst="rect">
            <a:avLst/>
          </a:prstGeom>
          <a:noFill/>
        </p:spPr>
        <p:txBody>
          <a:bodyPr wrap="square" rtlCol="1">
            <a:spAutoFit/>
          </a:bodyPr>
          <a:lstStyle/>
          <a:p>
            <a:r>
              <a:rPr lang="en-US" sz="6000" dirty="0" smtClean="0">
                <a:latin typeface="Hacen Extender X-Slant" pitchFamily="2" charset="-78"/>
                <a:cs typeface="Hacen Extender X-Slant" pitchFamily="2" charset="-78"/>
              </a:rPr>
              <a:t>Thank you very much</a:t>
            </a:r>
            <a:endParaRPr lang="ar-IQ" sz="6000" dirty="0" smtClean="0">
              <a:latin typeface="Hacen Extender X-Slant" pitchFamily="2" charset="-78"/>
              <a:cs typeface="Hacen Extender X-Slant" pitchFamily="2" charset="-78"/>
            </a:endParaRPr>
          </a:p>
        </p:txBody>
      </p:sp>
    </p:spTree>
    <p:extLst>
      <p:ext uri="{BB962C8B-B14F-4D97-AF65-F5344CB8AC3E}">
        <p14:creationId xmlns:p14="http://schemas.microsoft.com/office/powerpoint/2010/main" val="332548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sychrometer Kit | Caroli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664" y="991567"/>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4554" y="188640"/>
            <a:ext cx="8643998" cy="477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Introducing</a:t>
            </a:r>
            <a:r>
              <a:rPr lang="en-US" sz="2500" dirty="0" smtClean="0"/>
              <a:t> </a:t>
            </a:r>
            <a:r>
              <a:rPr lang="en-US" sz="2400" dirty="0">
                <a:latin typeface="Arial Black" pitchFamily="34" charset="0"/>
                <a:cs typeface="(AH) Manal Black" pitchFamily="2" charset="-78"/>
              </a:rPr>
              <a:t>the</a:t>
            </a:r>
            <a:r>
              <a:rPr lang="en-US" sz="2400" b="1" dirty="0" smtClean="0"/>
              <a:t> </a:t>
            </a:r>
            <a:r>
              <a:rPr lang="en-US" sz="2400" dirty="0">
                <a:latin typeface="Arial Black" pitchFamily="34" charset="0"/>
                <a:cs typeface="(AH) Manal Black" pitchFamily="2" charset="-78"/>
              </a:rPr>
              <a:t>Psychrometric</a:t>
            </a:r>
            <a:r>
              <a:rPr lang="en-US" sz="2400" b="1" dirty="0"/>
              <a:t> </a:t>
            </a:r>
            <a:r>
              <a:rPr lang="en-US" sz="2400" dirty="0" smtClean="0">
                <a:latin typeface="Arial Black" pitchFamily="34" charset="0"/>
                <a:cs typeface="(AH) Manal Black" pitchFamily="2" charset="-78"/>
              </a:rPr>
              <a:t>Chart</a:t>
            </a:r>
          </a:p>
        </p:txBody>
      </p:sp>
      <p:sp>
        <p:nvSpPr>
          <p:cNvPr id="5" name="Rectangle 4"/>
          <p:cNvSpPr/>
          <p:nvPr/>
        </p:nvSpPr>
        <p:spPr>
          <a:xfrm>
            <a:off x="224554" y="857131"/>
            <a:ext cx="6219654" cy="2246769"/>
          </a:xfrm>
          <a:prstGeom prst="rect">
            <a:avLst/>
          </a:prstGeom>
        </p:spPr>
        <p:txBody>
          <a:bodyPr wrap="square">
            <a:spAutoFit/>
          </a:bodyPr>
          <a:lstStyle/>
          <a:p>
            <a:pPr algn="justLow" rtl="1"/>
            <a:r>
              <a:rPr lang="ar-IQ" sz="1400" dirty="0"/>
              <a:t>يتم قياس درجة حرارة </a:t>
            </a:r>
            <a:r>
              <a:rPr lang="ar-IQ" sz="1400" dirty="0" smtClean="0"/>
              <a:t>البصلة الرطبة </a:t>
            </a:r>
            <a:r>
              <a:rPr lang="en-US" sz="1400" dirty="0" smtClean="0"/>
              <a:t>WBT</a:t>
            </a:r>
            <a:r>
              <a:rPr lang="ar-IQ" sz="1400" dirty="0" smtClean="0"/>
              <a:t> بواسطة </a:t>
            </a:r>
            <a:r>
              <a:rPr lang="ar-IQ" sz="1400" dirty="0"/>
              <a:t>مقياس الرطوبة </a:t>
            </a:r>
            <a:r>
              <a:rPr lang="ar-IQ" sz="1400" dirty="0" smtClean="0"/>
              <a:t>. يتكون المقياس من </a:t>
            </a:r>
            <a:r>
              <a:rPr lang="ar-IQ" sz="1400" dirty="0"/>
              <a:t>مقياسين للحرارة ، أحدهما يقيس </a:t>
            </a:r>
            <a:r>
              <a:rPr lang="en-US" sz="1400" dirty="0"/>
              <a:t>DBT ، </a:t>
            </a:r>
            <a:r>
              <a:rPr lang="ar-IQ" sz="1400" dirty="0"/>
              <a:t>والآخر يحتوي على </a:t>
            </a:r>
            <a:r>
              <a:rPr lang="ar-IQ" sz="1400" dirty="0" smtClean="0"/>
              <a:t>بصلة </a:t>
            </a:r>
            <a:r>
              <a:rPr lang="ar-IQ" sz="1400" dirty="0"/>
              <a:t>محاطة بفتيل رطب. ويلاحظ أن "انخفاض </a:t>
            </a:r>
            <a:r>
              <a:rPr lang="ar-IQ" sz="1400" dirty="0" smtClean="0"/>
              <a:t>درجة الحرارة في البصلة الرطبة" </a:t>
            </a:r>
            <a:r>
              <a:rPr lang="ar-IQ" sz="1400" dirty="0"/>
              <a:t>هو الفرق في درجات الحرارة بين ميزان حرارة </a:t>
            </a:r>
            <a:r>
              <a:rPr lang="ar-IQ" sz="1400" dirty="0" smtClean="0"/>
              <a:t> </a:t>
            </a:r>
            <a:r>
              <a:rPr lang="ar-IQ" sz="1400" dirty="0"/>
              <a:t>الرطب و </a:t>
            </a:r>
            <a:r>
              <a:rPr lang="ar-IQ" sz="1400" dirty="0" smtClean="0"/>
              <a:t>الجاف . </a:t>
            </a:r>
            <a:r>
              <a:rPr lang="en-US" sz="1400" dirty="0" smtClean="0"/>
              <a:t> </a:t>
            </a:r>
            <a:r>
              <a:rPr lang="ar-IQ" sz="1400" dirty="0"/>
              <a:t>يحدث الفرق عندما يتم تبريد </a:t>
            </a:r>
            <a:r>
              <a:rPr lang="ar-IQ" sz="1400" dirty="0" smtClean="0"/>
              <a:t>مقياس الحرارة الرطب </a:t>
            </a:r>
            <a:r>
              <a:rPr lang="ar-IQ" sz="1400" dirty="0"/>
              <a:t>عن طريق التبخر على الفتيل. كمية التبخر هي مؤشر مباشر على القدرة الاستيعابية للرطوبة للهواء الجوي عند درجة الحرارة هذه والتي تخفض </a:t>
            </a:r>
            <a:r>
              <a:rPr lang="en-US" sz="1400" dirty="0" smtClean="0"/>
              <a:t>WBT </a:t>
            </a:r>
            <a:r>
              <a:rPr lang="ar-IQ" sz="1400" dirty="0" smtClean="0"/>
              <a:t> . عندما </a:t>
            </a:r>
            <a:r>
              <a:rPr lang="ar-IQ" sz="1400" dirty="0"/>
              <a:t>يكون الهواء مشبعا ، لا يوجد تبخر ، وبالتالي فإن قراءات </a:t>
            </a:r>
            <a:r>
              <a:rPr lang="en-US" sz="1400" dirty="0"/>
              <a:t>DBT </a:t>
            </a:r>
            <a:r>
              <a:rPr lang="ar-IQ" sz="1400" dirty="0"/>
              <a:t>و </a:t>
            </a:r>
            <a:r>
              <a:rPr lang="en-US" sz="1400" dirty="0"/>
              <a:t>WBT </a:t>
            </a:r>
            <a:r>
              <a:rPr lang="ar-IQ" sz="1400" dirty="0"/>
              <a:t>متطابقة ، </a:t>
            </a:r>
            <a:r>
              <a:rPr lang="ar-IQ" sz="1400" dirty="0" smtClean="0"/>
              <a:t>والفرق بينهما </a:t>
            </a:r>
            <a:r>
              <a:rPr lang="ar-IQ" sz="1400" dirty="0"/>
              <a:t>هو صفر. وبهذه الطريقة ، يتم تحديد "نقطة الحالة" عند تقاطع خط </a:t>
            </a:r>
            <a:r>
              <a:rPr lang="en-US" sz="1400" dirty="0"/>
              <a:t>DBT </a:t>
            </a:r>
            <a:r>
              <a:rPr lang="ar-IQ" sz="1400" dirty="0"/>
              <a:t>الرأسي وخط </a:t>
            </a:r>
            <a:r>
              <a:rPr lang="en-US" sz="1400" dirty="0"/>
              <a:t>WBT </a:t>
            </a:r>
            <a:r>
              <a:rPr lang="ar-IQ" sz="1400" dirty="0"/>
              <a:t>المنحدر للمخطط </a:t>
            </a:r>
            <a:r>
              <a:rPr lang="ar-IQ" sz="1400" dirty="0" smtClean="0"/>
              <a:t>المصردي.</a:t>
            </a:r>
            <a:endParaRPr lang="en-US" sz="1400" dirty="0" smtClean="0"/>
          </a:p>
          <a:p>
            <a:pPr algn="justLow" rtl="1"/>
            <a:r>
              <a:rPr lang="ar-IQ" sz="1400" dirty="0"/>
              <a:t>يشار إلى الحجم النوعي </a:t>
            </a:r>
            <a:r>
              <a:rPr lang="ar-IQ" sz="1400" dirty="0" smtClean="0"/>
              <a:t>(</a:t>
            </a:r>
            <a:r>
              <a:rPr lang="en-US" sz="1400" dirty="0" smtClean="0"/>
              <a:t>) (</a:t>
            </a:r>
            <a:r>
              <a:rPr lang="en-US" sz="1400" dirty="0" err="1" smtClean="0"/>
              <a:t>Spv</a:t>
            </a:r>
            <a:r>
              <a:rPr lang="ar-IQ" sz="1400" dirty="0" smtClean="0"/>
              <a:t> 1/ الكثافة </a:t>
            </a:r>
            <a:r>
              <a:rPr lang="en-US" sz="1400" dirty="0" smtClean="0"/>
              <a:t>(m3 </a:t>
            </a:r>
            <a:r>
              <a:rPr lang="en-US" sz="1400" dirty="0"/>
              <a:t>/ </a:t>
            </a:r>
            <a:r>
              <a:rPr lang="en-US" sz="1400" dirty="0" smtClean="0"/>
              <a:t>kg)</a:t>
            </a:r>
            <a:r>
              <a:rPr lang="ar-IQ" sz="1400" dirty="0" smtClean="0"/>
              <a:t>، لخليط </a:t>
            </a:r>
            <a:r>
              <a:rPr lang="ar-IQ" sz="1400" dirty="0"/>
              <a:t>بخار الهواء بواسطة مجموعة أخرى من الخطوط المنحدرة قليلا على </a:t>
            </a:r>
            <a:r>
              <a:rPr lang="ar-IQ" sz="1400" dirty="0" smtClean="0"/>
              <a:t>المخطط المصردي. </a:t>
            </a:r>
            <a:r>
              <a:rPr lang="ar-IQ" sz="1400" dirty="0"/>
              <a:t>سيكون هذا مفيدا لتحويل كميات تدفق الهواء الحجمي إلى معدلات تدفق الكتلة ، على سبيل المثال. في حسابات تكييف الهواء.</a:t>
            </a:r>
            <a:endParaRPr lang="en-US" sz="1400" dirty="0"/>
          </a:p>
        </p:txBody>
      </p:sp>
      <p:pic>
        <p:nvPicPr>
          <p:cNvPr id="1026" name="Picture 2" descr="https://www.healthyheating.com/Page%2055/Humidty/chart/humid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39" y="4522575"/>
            <a:ext cx="2197474" cy="1557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ealthyheating.com/Page%2055/Humidty/chart/relhumid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49" y="3789040"/>
            <a:ext cx="1842764" cy="1453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healthyheating.com/Page%2055/Humidty/chart/wetbul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792" y="5301208"/>
            <a:ext cx="1886021" cy="1462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healthyheating.com/Page%2055/Humidty/chart/specvolum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905" y="5301208"/>
            <a:ext cx="1860067" cy="14621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healthyheating.com/Page%2055/Humidty/chart/enthalp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147" y="3719688"/>
            <a:ext cx="2040161" cy="158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7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77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Introducing</a:t>
            </a:r>
            <a:r>
              <a:rPr lang="en-US" sz="2500" dirty="0" smtClean="0"/>
              <a:t> </a:t>
            </a:r>
            <a:r>
              <a:rPr lang="en-US" sz="2400" dirty="0">
                <a:latin typeface="Arial Black" pitchFamily="34" charset="0"/>
                <a:cs typeface="(AH) Manal Black" pitchFamily="2" charset="-78"/>
              </a:rPr>
              <a:t>the</a:t>
            </a:r>
            <a:r>
              <a:rPr lang="en-US" sz="2400" b="1" dirty="0" smtClean="0"/>
              <a:t> </a:t>
            </a:r>
            <a:r>
              <a:rPr lang="en-US" sz="2400" dirty="0">
                <a:latin typeface="Arial Black" pitchFamily="34" charset="0"/>
                <a:cs typeface="(AH) Manal Black" pitchFamily="2" charset="-78"/>
              </a:rPr>
              <a:t>Psychrometric</a:t>
            </a:r>
            <a:r>
              <a:rPr lang="en-US" sz="2400" b="1" dirty="0"/>
              <a:t> </a:t>
            </a:r>
            <a:r>
              <a:rPr lang="en-US" sz="2400" dirty="0" smtClean="0">
                <a:latin typeface="Arial Black" pitchFamily="34" charset="0"/>
                <a:cs typeface="(AH) Manal Black" pitchFamily="2" charset="-78"/>
              </a:rPr>
              <a:t>Chart</a:t>
            </a:r>
          </a:p>
        </p:txBody>
      </p:sp>
      <p:grpSp>
        <p:nvGrpSpPr>
          <p:cNvPr id="9" name="Group 8"/>
          <p:cNvGrpSpPr/>
          <p:nvPr/>
        </p:nvGrpSpPr>
        <p:grpSpPr>
          <a:xfrm>
            <a:off x="134712" y="908720"/>
            <a:ext cx="8829776" cy="5800807"/>
            <a:chOff x="134712" y="908720"/>
            <a:chExt cx="8829776" cy="5800807"/>
          </a:xfrm>
        </p:grpSpPr>
        <p:pic>
          <p:nvPicPr>
            <p:cNvPr id="4" name="Picture 3"/>
            <p:cNvPicPr>
              <a:picLocks noChangeAspect="1"/>
            </p:cNvPicPr>
            <p:nvPr/>
          </p:nvPicPr>
          <p:blipFill rotWithShape="1">
            <a:blip r:embed="rId2"/>
            <a:srcRect l="12988" t="26667" r="53150" b="5667"/>
            <a:stretch/>
          </p:blipFill>
          <p:spPr>
            <a:xfrm>
              <a:off x="286629" y="908720"/>
              <a:ext cx="8519848" cy="5745943"/>
            </a:xfrm>
            <a:prstGeom prst="rect">
              <a:avLst/>
            </a:prstGeom>
          </p:spPr>
        </p:pic>
        <p:sp>
          <p:nvSpPr>
            <p:cNvPr id="8" name="Rectangle 7"/>
            <p:cNvSpPr/>
            <p:nvPr/>
          </p:nvSpPr>
          <p:spPr>
            <a:xfrm>
              <a:off x="7884368" y="6309320"/>
              <a:ext cx="1080120" cy="34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712" y="6364184"/>
              <a:ext cx="2205039" cy="34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505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77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processes in Psychrometric</a:t>
            </a:r>
            <a:r>
              <a:rPr lang="en-US" sz="2400" b="1" dirty="0" smtClean="0"/>
              <a:t> </a:t>
            </a:r>
            <a:r>
              <a:rPr lang="en-US" sz="2400" dirty="0" smtClean="0">
                <a:latin typeface="Arial Black" pitchFamily="34" charset="0"/>
                <a:cs typeface="(AH) Manal Black" pitchFamily="2" charset="-78"/>
              </a:rPr>
              <a:t>Chart</a:t>
            </a:r>
          </a:p>
        </p:txBody>
      </p:sp>
      <p:pic>
        <p:nvPicPr>
          <p:cNvPr id="2050" name="Picture 2" descr="gateme 5jun 2018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857625" cy="3857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teme 5jun 2018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249" y="1673134"/>
            <a:ext cx="4226748" cy="333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9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200" dirty="0">
                <a:latin typeface="Arial Black" pitchFamily="34" charset="0"/>
                <a:cs typeface="(AH) Manal Black" pitchFamily="2" charset="-78"/>
              </a:rPr>
              <a:t>Environment</a:t>
            </a:r>
            <a:r>
              <a:rPr lang="en-US" sz="2200" b="1" dirty="0"/>
              <a:t> </a:t>
            </a:r>
            <a:r>
              <a:rPr lang="en-US" sz="2200" dirty="0">
                <a:latin typeface="Arial Black" pitchFamily="34" charset="0"/>
                <a:cs typeface="(AH) Manal Black" pitchFamily="2" charset="-78"/>
              </a:rPr>
              <a:t>For</a:t>
            </a:r>
            <a:r>
              <a:rPr lang="en-US" sz="2200" b="1" dirty="0"/>
              <a:t> </a:t>
            </a:r>
            <a:r>
              <a:rPr lang="en-US" sz="2200" dirty="0">
                <a:latin typeface="Arial Black" pitchFamily="34" charset="0"/>
                <a:cs typeface="(AH) Manal Black" pitchFamily="2" charset="-78"/>
              </a:rPr>
              <a:t>Human</a:t>
            </a:r>
            <a:r>
              <a:rPr lang="en-US" sz="2200" b="1" dirty="0"/>
              <a:t> </a:t>
            </a:r>
            <a:r>
              <a:rPr lang="en-US" sz="2200" dirty="0">
                <a:latin typeface="Arial Black" pitchFamily="34" charset="0"/>
                <a:cs typeface="(AH) Manal Black" pitchFamily="2" charset="-78"/>
              </a:rPr>
              <a:t>Comfort</a:t>
            </a:r>
          </a:p>
        </p:txBody>
      </p:sp>
      <p:sp>
        <p:nvSpPr>
          <p:cNvPr id="2" name="Rectangle 1"/>
          <p:cNvSpPr/>
          <p:nvPr/>
        </p:nvSpPr>
        <p:spPr>
          <a:xfrm>
            <a:off x="214282" y="1196752"/>
            <a:ext cx="4572000" cy="1169551"/>
          </a:xfrm>
          <a:prstGeom prst="rect">
            <a:avLst/>
          </a:prstGeom>
        </p:spPr>
        <p:txBody>
          <a:bodyPr>
            <a:spAutoFit/>
          </a:bodyPr>
          <a:lstStyle/>
          <a:p>
            <a:pPr algn="just"/>
            <a:r>
              <a:rPr lang="en-US" sz="1400" dirty="0">
                <a:solidFill>
                  <a:srgbClr val="231F20"/>
                </a:solidFill>
              </a:rPr>
              <a:t>“Provide a comfortable environment for the occupants” sounds like a </a:t>
            </a:r>
            <a:r>
              <a:rPr lang="en-US" sz="1400" dirty="0" smtClean="0">
                <a:solidFill>
                  <a:srgbClr val="231F20"/>
                </a:solidFill>
              </a:rPr>
              <a:t>simple objective</a:t>
            </a:r>
            <a:r>
              <a:rPr lang="en-US" sz="1400" dirty="0">
                <a:solidFill>
                  <a:srgbClr val="231F20"/>
                </a:solidFill>
              </a:rPr>
              <a:t>, until you start </a:t>
            </a:r>
            <a:r>
              <a:rPr lang="en-US" sz="1400" dirty="0" smtClean="0">
                <a:solidFill>
                  <a:srgbClr val="231F20"/>
                </a:solidFill>
              </a:rPr>
              <a:t>to consider </a:t>
            </a:r>
            <a:r>
              <a:rPr lang="en-US" sz="1400" dirty="0">
                <a:solidFill>
                  <a:srgbClr val="231F20"/>
                </a:solidFill>
              </a:rPr>
              <a:t>the variety of factors that influence </a:t>
            </a:r>
            <a:r>
              <a:rPr lang="en-US" sz="1400" dirty="0" smtClean="0">
                <a:solidFill>
                  <a:srgbClr val="231F20"/>
                </a:solidFill>
              </a:rPr>
              <a:t>the comfort </a:t>
            </a:r>
            <a:r>
              <a:rPr lang="en-US" sz="1400" dirty="0">
                <a:solidFill>
                  <a:srgbClr val="231F20"/>
                </a:solidFill>
              </a:rPr>
              <a:t>of an individual. Figure</a:t>
            </a:r>
            <a:r>
              <a:rPr lang="en-US" sz="1400" i="1" dirty="0">
                <a:solidFill>
                  <a:srgbClr val="231F20"/>
                </a:solidFill>
              </a:rPr>
              <a:t> </a:t>
            </a:r>
            <a:r>
              <a:rPr lang="en-US" sz="1400" dirty="0" smtClean="0">
                <a:solidFill>
                  <a:srgbClr val="231F20"/>
                </a:solidFill>
              </a:rPr>
              <a:t>is </a:t>
            </a:r>
            <a:r>
              <a:rPr lang="en-US" sz="1400" dirty="0">
                <a:solidFill>
                  <a:srgbClr val="231F20"/>
                </a:solidFill>
              </a:rPr>
              <a:t>a simplified diagram of the three </a:t>
            </a:r>
            <a:r>
              <a:rPr lang="en-US" sz="1400" dirty="0" smtClean="0">
                <a:solidFill>
                  <a:srgbClr val="231F20"/>
                </a:solidFill>
              </a:rPr>
              <a:t>main groups </a:t>
            </a:r>
            <a:r>
              <a:rPr lang="en-US" sz="1400" dirty="0">
                <a:solidFill>
                  <a:srgbClr val="231F20"/>
                </a:solidFill>
              </a:rPr>
              <a:t>of factors that affect comfort.</a:t>
            </a:r>
            <a:endParaRPr lang="en-US" sz="1400" dirty="0"/>
          </a:p>
        </p:txBody>
      </p:sp>
      <p:pic>
        <p:nvPicPr>
          <p:cNvPr id="5" name="Picture 4"/>
          <p:cNvPicPr>
            <a:picLocks noChangeAspect="1"/>
          </p:cNvPicPr>
          <p:nvPr/>
        </p:nvPicPr>
        <p:blipFill rotWithShape="1">
          <a:blip r:embed="rId2"/>
          <a:srcRect l="3378" r="3709" b="6897"/>
          <a:stretch/>
        </p:blipFill>
        <p:spPr>
          <a:xfrm>
            <a:off x="5004048" y="1196753"/>
            <a:ext cx="3960440" cy="3888431"/>
          </a:xfrm>
          <a:prstGeom prst="rect">
            <a:avLst/>
          </a:prstGeom>
        </p:spPr>
      </p:pic>
      <p:sp>
        <p:nvSpPr>
          <p:cNvPr id="6" name="Rectangle 5"/>
          <p:cNvSpPr/>
          <p:nvPr/>
        </p:nvSpPr>
        <p:spPr>
          <a:xfrm>
            <a:off x="214282" y="4221088"/>
            <a:ext cx="4572000" cy="738664"/>
          </a:xfrm>
          <a:prstGeom prst="rect">
            <a:avLst/>
          </a:prstGeom>
        </p:spPr>
        <p:txBody>
          <a:bodyPr>
            <a:spAutoFit/>
          </a:bodyPr>
          <a:lstStyle/>
          <a:p>
            <a:r>
              <a:rPr lang="en-US" sz="1400" dirty="0">
                <a:solidFill>
                  <a:srgbClr val="231F20"/>
                </a:solidFill>
              </a:rPr>
              <a:t>Attributes of the space </a:t>
            </a:r>
            <a:r>
              <a:rPr lang="en-US" sz="1400" dirty="0" smtClean="0">
                <a:solidFill>
                  <a:srgbClr val="231F20"/>
                </a:solidFill>
              </a:rPr>
              <a:t> </a:t>
            </a:r>
            <a:r>
              <a:rPr lang="ar-IQ" sz="1400" dirty="0" smtClean="0">
                <a:solidFill>
                  <a:srgbClr val="231F20"/>
                </a:solidFill>
              </a:rPr>
              <a:t>سمات الحيز                                   </a:t>
            </a:r>
            <a:endParaRPr lang="en-US" sz="1400" dirty="0">
              <a:solidFill>
                <a:srgbClr val="231F20"/>
              </a:solidFill>
            </a:endParaRPr>
          </a:p>
          <a:p>
            <a:r>
              <a:rPr lang="en-US" sz="1400" dirty="0" smtClean="0">
                <a:solidFill>
                  <a:srgbClr val="231F20"/>
                </a:solidFill>
              </a:rPr>
              <a:t>Characteristics </a:t>
            </a:r>
            <a:r>
              <a:rPr lang="en-US" sz="1400" dirty="0">
                <a:solidFill>
                  <a:srgbClr val="231F20"/>
                </a:solidFill>
              </a:rPr>
              <a:t>of the individual </a:t>
            </a:r>
            <a:r>
              <a:rPr lang="ar-IQ" sz="1400" dirty="0" smtClean="0">
                <a:solidFill>
                  <a:srgbClr val="231F20"/>
                </a:solidFill>
              </a:rPr>
              <a:t> خصائص الفرد                   </a:t>
            </a:r>
            <a:endParaRPr lang="en-US" sz="1400" dirty="0">
              <a:solidFill>
                <a:srgbClr val="231F20"/>
              </a:solidFill>
            </a:endParaRPr>
          </a:p>
          <a:p>
            <a:r>
              <a:rPr lang="en-US" sz="1400" dirty="0" smtClean="0">
                <a:solidFill>
                  <a:srgbClr val="231F20"/>
                </a:solidFill>
              </a:rPr>
              <a:t>Clothing </a:t>
            </a:r>
            <a:r>
              <a:rPr lang="en-US" sz="1400" dirty="0">
                <a:solidFill>
                  <a:srgbClr val="231F20"/>
                </a:solidFill>
              </a:rPr>
              <a:t>and activity of the individual </a:t>
            </a:r>
            <a:r>
              <a:rPr lang="ar-IQ" sz="1400" dirty="0" smtClean="0">
                <a:solidFill>
                  <a:srgbClr val="231F20"/>
                </a:solidFill>
              </a:rPr>
              <a:t>ملابس ونشاط الفرد      </a:t>
            </a:r>
            <a:endParaRPr lang="en-US" sz="1400" dirty="0"/>
          </a:p>
        </p:txBody>
      </p:sp>
      <p:sp>
        <p:nvSpPr>
          <p:cNvPr id="8" name="Rectangle 7"/>
          <p:cNvSpPr/>
          <p:nvPr/>
        </p:nvSpPr>
        <p:spPr>
          <a:xfrm>
            <a:off x="214282" y="2816642"/>
            <a:ext cx="4572000" cy="954107"/>
          </a:xfrm>
          <a:prstGeom prst="rect">
            <a:avLst/>
          </a:prstGeom>
        </p:spPr>
        <p:txBody>
          <a:bodyPr>
            <a:spAutoFit/>
          </a:bodyPr>
          <a:lstStyle/>
          <a:p>
            <a:pPr algn="justLow" rtl="1"/>
            <a:r>
              <a:rPr lang="en-US" sz="1400" dirty="0" smtClean="0"/>
              <a:t>“</a:t>
            </a:r>
            <a:r>
              <a:rPr lang="ar-IQ" sz="1400" dirty="0" smtClean="0"/>
              <a:t>توفير </a:t>
            </a:r>
            <a:r>
              <a:rPr lang="ar-IQ" sz="1400" dirty="0"/>
              <a:t>بيئة مريحة </a:t>
            </a:r>
            <a:r>
              <a:rPr lang="ar-IQ" sz="1400" dirty="0" smtClean="0"/>
              <a:t>لشاغلي</a:t>
            </a:r>
            <a:r>
              <a:rPr lang="en-US" sz="1400" dirty="0" smtClean="0"/>
              <a:t> </a:t>
            </a:r>
            <a:r>
              <a:rPr lang="ar-IQ" sz="1400" dirty="0" smtClean="0"/>
              <a:t>المكان " </a:t>
            </a:r>
            <a:r>
              <a:rPr lang="ar-IQ" sz="1400" dirty="0"/>
              <a:t>يبدو وكأنه هدف بسيط، حتى تبدأ في النظر في مجموعة متنوعة من العوامل التي تؤثر على راحة الفرد. </a:t>
            </a:r>
            <a:r>
              <a:rPr lang="ar-IQ" sz="1400" dirty="0" smtClean="0"/>
              <a:t>يوضح الشكل مخطط </a:t>
            </a:r>
            <a:r>
              <a:rPr lang="ar-IQ" sz="1400" dirty="0"/>
              <a:t>مبسط للمجموعات الرئيسية الثلاث من العوامل التي </a:t>
            </a:r>
            <a:r>
              <a:rPr lang="ar-IQ" sz="1400" dirty="0" smtClean="0"/>
              <a:t>تؤثرعلى </a:t>
            </a:r>
            <a:r>
              <a:rPr lang="ar-IQ" sz="1400" dirty="0"/>
              <a:t>الراحة.</a:t>
            </a:r>
            <a:endParaRPr lang="en-US" sz="1400" dirty="0"/>
          </a:p>
        </p:txBody>
      </p:sp>
    </p:spTree>
    <p:extLst>
      <p:ext uri="{BB962C8B-B14F-4D97-AF65-F5344CB8AC3E}">
        <p14:creationId xmlns:p14="http://schemas.microsoft.com/office/powerpoint/2010/main" val="300345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smtClean="0">
                <a:latin typeface="Arial Black" pitchFamily="34" charset="0"/>
                <a:cs typeface="(AH) Manal Black" pitchFamily="2" charset="-78"/>
              </a:rPr>
              <a:t>1. Attributes</a:t>
            </a:r>
            <a:r>
              <a:rPr lang="en-US" sz="2200" b="1" dirty="0" smtClean="0">
                <a:solidFill>
                  <a:srgbClr val="231F20"/>
                </a:solidFill>
                <a:latin typeface="GillSans-Bold"/>
              </a:rPr>
              <a:t> </a:t>
            </a:r>
            <a:r>
              <a:rPr lang="en-US" sz="2200" dirty="0">
                <a:latin typeface="Arial Black" pitchFamily="34" charset="0"/>
                <a:cs typeface="(AH) Manal Black" pitchFamily="2" charset="-78"/>
              </a:rPr>
              <a:t>of</a:t>
            </a:r>
            <a:r>
              <a:rPr lang="en-US" sz="2200" b="1" dirty="0">
                <a:solidFill>
                  <a:srgbClr val="231F20"/>
                </a:solidFill>
                <a:latin typeface="GillSans-Bold"/>
              </a:rPr>
              <a:t> </a:t>
            </a:r>
            <a:r>
              <a:rPr lang="en-US" sz="2200" dirty="0">
                <a:latin typeface="Arial Black" pitchFamily="34" charset="0"/>
                <a:cs typeface="(AH) Manal Black" pitchFamily="2" charset="-78"/>
              </a:rPr>
              <a:t>the</a:t>
            </a:r>
            <a:r>
              <a:rPr lang="en-US" sz="2200" b="1" dirty="0">
                <a:solidFill>
                  <a:srgbClr val="231F20"/>
                </a:solidFill>
                <a:latin typeface="GillSans-Bold"/>
              </a:rPr>
              <a:t> </a:t>
            </a:r>
            <a:r>
              <a:rPr lang="en-US" sz="2200" dirty="0" smtClean="0">
                <a:latin typeface="Arial Black" pitchFamily="34" charset="0"/>
                <a:cs typeface="(AH) Manal Black" pitchFamily="2" charset="-78"/>
              </a:rPr>
              <a:t>Space</a:t>
            </a:r>
            <a:endParaRPr lang="en-US" sz="2200" dirty="0">
              <a:latin typeface="Arial Black" pitchFamily="34" charset="0"/>
              <a:cs typeface="(AH) Manal Black" pitchFamily="2" charset="-78"/>
            </a:endParaRPr>
          </a:p>
        </p:txBody>
      </p:sp>
      <p:sp>
        <p:nvSpPr>
          <p:cNvPr id="3" name="Rectangle 2"/>
          <p:cNvSpPr/>
          <p:nvPr/>
        </p:nvSpPr>
        <p:spPr>
          <a:xfrm>
            <a:off x="230290" y="1124744"/>
            <a:ext cx="8643998" cy="5478423"/>
          </a:xfrm>
          <a:prstGeom prst="rect">
            <a:avLst/>
          </a:prstGeom>
        </p:spPr>
        <p:txBody>
          <a:bodyPr wrap="square">
            <a:spAutoFit/>
          </a:bodyPr>
          <a:lstStyle/>
          <a:p>
            <a:pPr algn="just"/>
            <a:r>
              <a:rPr lang="en-US" sz="1250" dirty="0" smtClean="0">
                <a:solidFill>
                  <a:srgbClr val="231F20"/>
                </a:solidFill>
                <a:latin typeface="Palatino-Roman"/>
              </a:rPr>
              <a:t>Six attributes </a:t>
            </a:r>
            <a:r>
              <a:rPr lang="en-US" sz="1250" dirty="0">
                <a:solidFill>
                  <a:srgbClr val="231F20"/>
                </a:solidFill>
                <a:latin typeface="Palatino-Roman"/>
              </a:rPr>
              <a:t>of the space influence comfort: </a:t>
            </a:r>
            <a:r>
              <a:rPr lang="en-US" sz="1250" b="1" dirty="0">
                <a:solidFill>
                  <a:srgbClr val="231F20"/>
                </a:solidFill>
                <a:latin typeface="Palatino-Roman"/>
              </a:rPr>
              <a:t>thermal</a:t>
            </a:r>
            <a:r>
              <a:rPr lang="en-US" sz="1250" dirty="0">
                <a:solidFill>
                  <a:srgbClr val="231F20"/>
                </a:solidFill>
                <a:latin typeface="Palatino-Roman"/>
              </a:rPr>
              <a:t>, </a:t>
            </a:r>
            <a:r>
              <a:rPr lang="en-US" sz="1250" b="1" dirty="0">
                <a:solidFill>
                  <a:srgbClr val="231F20"/>
                </a:solidFill>
                <a:latin typeface="Palatino-Roman"/>
              </a:rPr>
              <a:t>air </a:t>
            </a:r>
            <a:r>
              <a:rPr lang="en-US" sz="1250" b="1" dirty="0" smtClean="0">
                <a:solidFill>
                  <a:srgbClr val="231F20"/>
                </a:solidFill>
                <a:latin typeface="Palatino-Roman"/>
              </a:rPr>
              <a:t>quality</a:t>
            </a:r>
            <a:r>
              <a:rPr lang="en-US" sz="1250" dirty="0" smtClean="0">
                <a:solidFill>
                  <a:srgbClr val="231F20"/>
                </a:solidFill>
                <a:latin typeface="Palatino-Roman"/>
              </a:rPr>
              <a:t>, </a:t>
            </a:r>
            <a:r>
              <a:rPr lang="en-US" sz="1250" b="1" dirty="0" smtClean="0">
                <a:solidFill>
                  <a:srgbClr val="231F20"/>
                </a:solidFill>
                <a:latin typeface="Palatino-Roman"/>
              </a:rPr>
              <a:t>acoustical</a:t>
            </a:r>
            <a:r>
              <a:rPr lang="en-US" sz="1250" dirty="0">
                <a:solidFill>
                  <a:srgbClr val="231F20"/>
                </a:solidFill>
                <a:latin typeface="Palatino-Roman"/>
              </a:rPr>
              <a:t>, </a:t>
            </a:r>
            <a:r>
              <a:rPr lang="en-US" sz="1250" b="1" dirty="0">
                <a:solidFill>
                  <a:srgbClr val="231F20"/>
                </a:solidFill>
                <a:latin typeface="Palatino-Roman"/>
              </a:rPr>
              <a:t>lighting</a:t>
            </a:r>
            <a:r>
              <a:rPr lang="en-US" sz="1250" dirty="0">
                <a:solidFill>
                  <a:srgbClr val="231F20"/>
                </a:solidFill>
                <a:latin typeface="Palatino-Roman"/>
              </a:rPr>
              <a:t>, </a:t>
            </a:r>
            <a:r>
              <a:rPr lang="en-US" sz="1250" b="1" dirty="0">
                <a:solidFill>
                  <a:srgbClr val="231F20"/>
                </a:solidFill>
                <a:latin typeface="Palatino-Roman"/>
              </a:rPr>
              <a:t>physical</a:t>
            </a:r>
            <a:r>
              <a:rPr lang="en-US" sz="1250" dirty="0">
                <a:solidFill>
                  <a:srgbClr val="231F20"/>
                </a:solidFill>
                <a:latin typeface="Palatino-Roman"/>
              </a:rPr>
              <a:t>, and </a:t>
            </a:r>
            <a:r>
              <a:rPr lang="en-US" sz="1250" b="1" dirty="0">
                <a:solidFill>
                  <a:srgbClr val="231F20"/>
                </a:solidFill>
                <a:latin typeface="Palatino-Roman"/>
              </a:rPr>
              <a:t>psychosocial</a:t>
            </a:r>
            <a:r>
              <a:rPr lang="en-US" sz="1250" dirty="0">
                <a:solidFill>
                  <a:srgbClr val="231F20"/>
                </a:solidFill>
                <a:latin typeface="Palatino-Roman"/>
              </a:rPr>
              <a:t>. Of these, only the </a:t>
            </a:r>
            <a:r>
              <a:rPr lang="en-US" sz="1250" dirty="0" smtClean="0">
                <a:solidFill>
                  <a:srgbClr val="231F20"/>
                </a:solidFill>
                <a:latin typeface="Palatino-Roman"/>
              </a:rPr>
              <a:t>thermal conditions </a:t>
            </a:r>
            <a:r>
              <a:rPr lang="en-US" sz="1250" dirty="0">
                <a:solidFill>
                  <a:srgbClr val="231F20"/>
                </a:solidFill>
                <a:latin typeface="Palatino-Roman"/>
              </a:rPr>
              <a:t>and air quality can be directly controlled by the HVAC system. </a:t>
            </a:r>
            <a:r>
              <a:rPr lang="en-US" sz="1250" dirty="0" smtClean="0">
                <a:solidFill>
                  <a:srgbClr val="231F20"/>
                </a:solidFill>
                <a:latin typeface="Palatino-Roman"/>
              </a:rPr>
              <a:t>The acoustical </a:t>
            </a:r>
            <a:r>
              <a:rPr lang="en-US" sz="1250" dirty="0">
                <a:solidFill>
                  <a:srgbClr val="231F20"/>
                </a:solidFill>
                <a:latin typeface="Palatino-Roman"/>
              </a:rPr>
              <a:t>(noise) environment may be influenced to some extent. </a:t>
            </a:r>
            <a:r>
              <a:rPr lang="en-US" sz="1250" b="1" dirty="0">
                <a:solidFill>
                  <a:srgbClr val="231F20"/>
                </a:solidFill>
                <a:latin typeface="Palatino-Roman"/>
              </a:rPr>
              <a:t>The </a:t>
            </a:r>
            <a:r>
              <a:rPr lang="en-US" sz="1250" b="1" dirty="0" smtClean="0">
                <a:solidFill>
                  <a:srgbClr val="231F20"/>
                </a:solidFill>
                <a:latin typeface="Palatino-Roman"/>
              </a:rPr>
              <a:t>lighting and </a:t>
            </a:r>
            <a:r>
              <a:rPr lang="en-US" sz="1250" b="1" dirty="0">
                <a:solidFill>
                  <a:srgbClr val="231F20"/>
                </a:solidFill>
                <a:latin typeface="Palatino-Roman"/>
              </a:rPr>
              <a:t>architectural aspects </a:t>
            </a:r>
            <a:r>
              <a:rPr lang="en-US" sz="1250" dirty="0">
                <a:solidFill>
                  <a:srgbClr val="231F20"/>
                </a:solidFill>
                <a:latin typeface="Palatino-Roman"/>
              </a:rPr>
              <a:t>are another field, but these can influence how </a:t>
            </a:r>
            <a:r>
              <a:rPr lang="en-US" sz="1250" dirty="0" smtClean="0">
                <a:solidFill>
                  <a:srgbClr val="231F20"/>
                </a:solidFill>
                <a:latin typeface="Palatino-Roman"/>
              </a:rPr>
              <a:t>the HVAC </a:t>
            </a:r>
            <a:r>
              <a:rPr lang="en-US" sz="1250" dirty="0">
                <a:solidFill>
                  <a:srgbClr val="231F20"/>
                </a:solidFill>
                <a:latin typeface="Palatino-Roman"/>
              </a:rPr>
              <a:t>is perceived. The psychosocial environment (how people interact </a:t>
            </a:r>
            <a:r>
              <a:rPr lang="en-US" sz="1250" dirty="0" smtClean="0">
                <a:solidFill>
                  <a:srgbClr val="231F20"/>
                </a:solidFill>
                <a:latin typeface="Palatino-Roman"/>
              </a:rPr>
              <a:t>sociably, or </a:t>
            </a:r>
            <a:r>
              <a:rPr lang="en-US" sz="1250" dirty="0">
                <a:solidFill>
                  <a:srgbClr val="231F20"/>
                </a:solidFill>
                <a:latin typeface="Palatino-Roman"/>
              </a:rPr>
              <a:t>unsociably!) in the space is largely dependent on the occupants, </a:t>
            </a:r>
            <a:r>
              <a:rPr lang="en-US" sz="1250" dirty="0" smtClean="0">
                <a:solidFill>
                  <a:srgbClr val="231F20"/>
                </a:solidFill>
                <a:latin typeface="Palatino-Roman"/>
              </a:rPr>
              <a:t>rather than </a:t>
            </a:r>
            <a:r>
              <a:rPr lang="en-US" sz="1250" dirty="0">
                <a:solidFill>
                  <a:srgbClr val="231F20"/>
                </a:solidFill>
                <a:latin typeface="Palatino-Roman"/>
              </a:rPr>
              <a:t>the design of the </a:t>
            </a:r>
            <a:r>
              <a:rPr lang="en-US" sz="1250" dirty="0" smtClean="0">
                <a:solidFill>
                  <a:srgbClr val="231F20"/>
                </a:solidFill>
                <a:latin typeface="Palatino-Roman"/>
              </a:rPr>
              <a:t>space. We </a:t>
            </a:r>
            <a:r>
              <a:rPr lang="en-US" sz="1250" dirty="0">
                <a:solidFill>
                  <a:srgbClr val="231F20"/>
                </a:solidFill>
                <a:latin typeface="Palatino-Roman"/>
              </a:rPr>
              <a:t>will briefly consider these six aspects of the space and their influence </a:t>
            </a:r>
            <a:r>
              <a:rPr lang="en-US" sz="1250" dirty="0" smtClean="0">
                <a:solidFill>
                  <a:srgbClr val="231F20"/>
                </a:solidFill>
                <a:latin typeface="Palatino-Roman"/>
              </a:rPr>
              <a:t>on comfort</a:t>
            </a:r>
            <a:r>
              <a:rPr lang="en-US" sz="1250" dirty="0">
                <a:solidFill>
                  <a:srgbClr val="231F20"/>
                </a:solidFill>
                <a:latin typeface="Palatino-Roman"/>
              </a:rPr>
              <a:t>.</a:t>
            </a:r>
          </a:p>
          <a:p>
            <a:pPr algn="just"/>
            <a:r>
              <a:rPr lang="en-US" sz="1250" dirty="0">
                <a:solidFill>
                  <a:srgbClr val="231F20"/>
                </a:solidFill>
                <a:latin typeface="Palatino-Roman"/>
              </a:rPr>
              <a:t>1. </a:t>
            </a:r>
            <a:r>
              <a:rPr lang="en-US" sz="1250" b="1" dirty="0">
                <a:solidFill>
                  <a:srgbClr val="231F20"/>
                </a:solidFill>
                <a:latin typeface="Palatino-Italic"/>
              </a:rPr>
              <a:t>Thermal conditions </a:t>
            </a:r>
            <a:r>
              <a:rPr lang="en-US" sz="1250" dirty="0">
                <a:solidFill>
                  <a:srgbClr val="231F20"/>
                </a:solidFill>
                <a:latin typeface="Palatino-Roman"/>
              </a:rPr>
              <a:t>include more than simply the air temperature. If the </a:t>
            </a:r>
            <a:r>
              <a:rPr lang="en-US" sz="1250" dirty="0" smtClean="0">
                <a:solidFill>
                  <a:srgbClr val="231F20"/>
                </a:solidFill>
                <a:latin typeface="Palatino-Roman"/>
              </a:rPr>
              <a:t>air speed </a:t>
            </a:r>
            <a:r>
              <a:rPr lang="en-US" sz="1250" dirty="0">
                <a:solidFill>
                  <a:srgbClr val="231F20"/>
                </a:solidFill>
                <a:latin typeface="Palatino-Roman"/>
              </a:rPr>
              <a:t>is very high, the space will </a:t>
            </a:r>
            <a:r>
              <a:rPr lang="en-US" sz="1250" dirty="0" smtClean="0">
                <a:solidFill>
                  <a:srgbClr val="231F20"/>
                </a:solidFill>
                <a:latin typeface="Palatino-Roman"/>
              </a:rPr>
              <a:t>be considered </a:t>
            </a:r>
            <a:r>
              <a:rPr lang="en-US" sz="1250" dirty="0">
                <a:solidFill>
                  <a:srgbClr val="231F20"/>
                </a:solidFill>
                <a:latin typeface="Palatino-Roman"/>
              </a:rPr>
              <a:t>drafty. If there is no </a:t>
            </a:r>
            <a:r>
              <a:rPr lang="en-US" sz="1250" dirty="0" smtClean="0">
                <a:solidFill>
                  <a:srgbClr val="231F20"/>
                </a:solidFill>
                <a:latin typeface="Palatino-Roman"/>
              </a:rPr>
              <a:t>air movement</a:t>
            </a:r>
            <a:r>
              <a:rPr lang="en-US" sz="1250" dirty="0">
                <a:solidFill>
                  <a:srgbClr val="231F20"/>
                </a:solidFill>
                <a:latin typeface="Palatino-Roman"/>
              </a:rPr>
              <a:t>, occupants may consider the space ‘stuffy’. The air velocity in </a:t>
            </a:r>
            <a:r>
              <a:rPr lang="en-US" sz="1250" dirty="0" smtClean="0">
                <a:solidFill>
                  <a:srgbClr val="231F20"/>
                </a:solidFill>
                <a:latin typeface="Palatino-Roman"/>
              </a:rPr>
              <a:t>a mechanically </a:t>
            </a:r>
            <a:r>
              <a:rPr lang="en-US" sz="1250" dirty="0">
                <a:solidFill>
                  <a:srgbClr val="231F20"/>
                </a:solidFill>
                <a:latin typeface="Palatino-Roman"/>
              </a:rPr>
              <a:t>conditioned space is largely controlled by the design of </a:t>
            </a:r>
            <a:r>
              <a:rPr lang="en-US" sz="1250" dirty="0" smtClean="0">
                <a:solidFill>
                  <a:srgbClr val="231F20"/>
                </a:solidFill>
                <a:latin typeface="Palatino-Roman"/>
              </a:rPr>
              <a:t>the system. On </a:t>
            </a:r>
            <a:r>
              <a:rPr lang="en-US" sz="1250" dirty="0">
                <a:solidFill>
                  <a:srgbClr val="231F20"/>
                </a:solidFill>
                <a:latin typeface="Palatino-Roman"/>
              </a:rPr>
              <a:t>the other hand, suppose the occupants are seated by a large </a:t>
            </a:r>
            <a:r>
              <a:rPr lang="en-US" sz="1250" dirty="0" smtClean="0">
                <a:solidFill>
                  <a:srgbClr val="231F20"/>
                </a:solidFill>
                <a:latin typeface="Palatino-Roman"/>
              </a:rPr>
              <a:t>unshaded window</a:t>
            </a:r>
            <a:r>
              <a:rPr lang="en-US" sz="1250" dirty="0">
                <a:solidFill>
                  <a:srgbClr val="231F20"/>
                </a:solidFill>
                <a:latin typeface="Palatino-Roman"/>
              </a:rPr>
              <a:t>. If the air temperature stays constant, they will feel </a:t>
            </a:r>
            <a:r>
              <a:rPr lang="en-US" sz="1250" dirty="0" smtClean="0">
                <a:solidFill>
                  <a:srgbClr val="231F20"/>
                </a:solidFill>
                <a:latin typeface="Palatino-Roman"/>
              </a:rPr>
              <a:t>very warm </a:t>
            </a:r>
            <a:r>
              <a:rPr lang="en-US" sz="1250" dirty="0">
                <a:solidFill>
                  <a:srgbClr val="231F20"/>
                </a:solidFill>
                <a:latin typeface="Palatino-Roman"/>
              </a:rPr>
              <a:t>when the sun is shining on them and cooler when clouds hide </a:t>
            </a:r>
            <a:r>
              <a:rPr lang="en-US" sz="1250" dirty="0" smtClean="0">
                <a:solidFill>
                  <a:srgbClr val="231F20"/>
                </a:solidFill>
                <a:latin typeface="Palatino-Roman"/>
              </a:rPr>
              <a:t>the sun</a:t>
            </a:r>
            <a:r>
              <a:rPr lang="en-US" sz="1250" dirty="0">
                <a:solidFill>
                  <a:srgbClr val="231F20"/>
                </a:solidFill>
                <a:latin typeface="Palatino-Roman"/>
              </a:rPr>
              <a:t>. </a:t>
            </a:r>
            <a:r>
              <a:rPr lang="en-US" sz="1250" b="1" dirty="0">
                <a:solidFill>
                  <a:srgbClr val="231F20"/>
                </a:solidFill>
                <a:latin typeface="Palatino-Roman"/>
              </a:rPr>
              <a:t>This is a situation where the architectural design of the space </a:t>
            </a:r>
            <a:r>
              <a:rPr lang="en-US" sz="1250" b="1" dirty="0" smtClean="0">
                <a:solidFill>
                  <a:srgbClr val="231F20"/>
                </a:solidFill>
                <a:latin typeface="Palatino-Roman"/>
              </a:rPr>
              <a:t>affects the </a:t>
            </a:r>
            <a:r>
              <a:rPr lang="en-US" sz="1250" b="1" dirty="0">
                <a:solidFill>
                  <a:srgbClr val="231F20"/>
                </a:solidFill>
                <a:latin typeface="Palatino-Roman"/>
              </a:rPr>
              <a:t>thermal comfort of the occupant, independently of the temperature </a:t>
            </a:r>
            <a:r>
              <a:rPr lang="en-US" sz="1250" b="1" dirty="0" smtClean="0">
                <a:solidFill>
                  <a:srgbClr val="231F20"/>
                </a:solidFill>
                <a:latin typeface="Palatino-Roman"/>
              </a:rPr>
              <a:t>of the </a:t>
            </a:r>
            <a:r>
              <a:rPr lang="en-US" sz="1250" b="1" dirty="0">
                <a:solidFill>
                  <a:srgbClr val="231F20"/>
                </a:solidFill>
                <a:latin typeface="Palatino-Roman"/>
              </a:rPr>
              <a:t>space.</a:t>
            </a:r>
          </a:p>
          <a:p>
            <a:pPr algn="just"/>
            <a:r>
              <a:rPr lang="en-US" sz="1250" dirty="0">
                <a:solidFill>
                  <a:srgbClr val="231F20"/>
                </a:solidFill>
                <a:latin typeface="Palatino-Roman"/>
              </a:rPr>
              <a:t>2. </a:t>
            </a:r>
            <a:r>
              <a:rPr lang="en-US" sz="1250" b="1" dirty="0">
                <a:solidFill>
                  <a:srgbClr val="231F20"/>
                </a:solidFill>
                <a:latin typeface="Palatino-Roman"/>
              </a:rPr>
              <a:t>The </a:t>
            </a:r>
            <a:r>
              <a:rPr lang="en-US" sz="1250" b="1" dirty="0">
                <a:solidFill>
                  <a:srgbClr val="231F20"/>
                </a:solidFill>
                <a:latin typeface="Palatino-Italic"/>
              </a:rPr>
              <a:t>air quality </a:t>
            </a:r>
            <a:r>
              <a:rPr lang="en-US" sz="1250" dirty="0">
                <a:solidFill>
                  <a:srgbClr val="231F20"/>
                </a:solidFill>
                <a:latin typeface="Palatino-Roman"/>
              </a:rPr>
              <a:t>in a space is affected by pollution from the occupants </a:t>
            </a:r>
            <a:r>
              <a:rPr lang="en-US" sz="1250" dirty="0" smtClean="0">
                <a:solidFill>
                  <a:srgbClr val="231F20"/>
                </a:solidFill>
                <a:latin typeface="Palatino-Roman"/>
              </a:rPr>
              <a:t>and other </a:t>
            </a:r>
            <a:r>
              <a:rPr lang="en-US" sz="1250" dirty="0">
                <a:solidFill>
                  <a:srgbClr val="231F20"/>
                </a:solidFill>
                <a:latin typeface="Palatino-Roman"/>
              </a:rPr>
              <a:t>contents of the space. This pollution is, to a greater or lesser </a:t>
            </a:r>
            <a:r>
              <a:rPr lang="en-US" sz="1250" dirty="0" smtClean="0">
                <a:solidFill>
                  <a:srgbClr val="231F20"/>
                </a:solidFill>
                <a:latin typeface="Palatino-Roman"/>
              </a:rPr>
              <a:t>extent, reduced </a:t>
            </a:r>
            <a:r>
              <a:rPr lang="en-US" sz="1250" dirty="0">
                <a:solidFill>
                  <a:srgbClr val="231F20"/>
                </a:solidFill>
                <a:latin typeface="Palatino-Roman"/>
              </a:rPr>
              <a:t>by the amount of outside air brought into the space to dilute </a:t>
            </a:r>
            <a:r>
              <a:rPr lang="en-US" sz="1250" dirty="0" smtClean="0">
                <a:solidFill>
                  <a:srgbClr val="231F20"/>
                </a:solidFill>
                <a:latin typeface="Palatino-Roman"/>
              </a:rPr>
              <a:t>the pollutants</a:t>
            </a:r>
            <a:r>
              <a:rPr lang="en-US" sz="1250" dirty="0">
                <a:solidFill>
                  <a:srgbClr val="231F20"/>
                </a:solidFill>
                <a:latin typeface="Palatino-Roman"/>
              </a:rPr>
              <a:t>. Typically, densely occupied spaces, like movie theatres, </a:t>
            </a:r>
            <a:r>
              <a:rPr lang="en-US" sz="1250" dirty="0" smtClean="0">
                <a:solidFill>
                  <a:srgbClr val="231F20"/>
                </a:solidFill>
                <a:latin typeface="Palatino-Roman"/>
              </a:rPr>
              <a:t>and heavy </a:t>
            </a:r>
            <a:r>
              <a:rPr lang="en-US" sz="1250" dirty="0">
                <a:solidFill>
                  <a:srgbClr val="231F20"/>
                </a:solidFill>
                <a:latin typeface="Palatino-Roman"/>
              </a:rPr>
              <a:t>polluting activities, such as cooking, require a much higher </a:t>
            </a:r>
            <a:r>
              <a:rPr lang="en-US" sz="1250" dirty="0" smtClean="0">
                <a:solidFill>
                  <a:srgbClr val="231F20"/>
                </a:solidFill>
                <a:latin typeface="Palatino-Roman"/>
              </a:rPr>
              <a:t>amount of </a:t>
            </a:r>
            <a:r>
              <a:rPr lang="en-US" sz="1250" dirty="0">
                <a:solidFill>
                  <a:srgbClr val="231F20"/>
                </a:solidFill>
                <a:latin typeface="Palatino-Roman"/>
              </a:rPr>
              <a:t>outside air than an office building or a residence.</a:t>
            </a:r>
          </a:p>
          <a:p>
            <a:pPr algn="just"/>
            <a:r>
              <a:rPr lang="en-US" sz="1250" dirty="0">
                <a:solidFill>
                  <a:srgbClr val="231F20"/>
                </a:solidFill>
                <a:latin typeface="Palatino-Roman"/>
              </a:rPr>
              <a:t>3. </a:t>
            </a:r>
            <a:r>
              <a:rPr lang="en-US" sz="1250" b="1" dirty="0">
                <a:solidFill>
                  <a:srgbClr val="231F20"/>
                </a:solidFill>
                <a:latin typeface="Palatino-Roman"/>
              </a:rPr>
              <a:t>The </a:t>
            </a:r>
            <a:r>
              <a:rPr lang="en-US" sz="1250" b="1" dirty="0">
                <a:solidFill>
                  <a:srgbClr val="231F20"/>
                </a:solidFill>
                <a:latin typeface="Palatino-Italic"/>
              </a:rPr>
              <a:t>acoustical</a:t>
            </a:r>
            <a:r>
              <a:rPr lang="en-US" sz="1250" i="1" dirty="0">
                <a:solidFill>
                  <a:srgbClr val="231F20"/>
                </a:solidFill>
                <a:latin typeface="Palatino-Italic"/>
              </a:rPr>
              <a:t> </a:t>
            </a:r>
            <a:r>
              <a:rPr lang="en-US" sz="1250" dirty="0">
                <a:solidFill>
                  <a:srgbClr val="231F20"/>
                </a:solidFill>
                <a:latin typeface="Palatino-Roman"/>
              </a:rPr>
              <a:t>environment may be affected by outside traffic noise, </a:t>
            </a:r>
            <a:r>
              <a:rPr lang="en-US" sz="1250" dirty="0" smtClean="0">
                <a:solidFill>
                  <a:srgbClr val="231F20"/>
                </a:solidFill>
                <a:latin typeface="Palatino-Roman"/>
              </a:rPr>
              <a:t>other occupants</a:t>
            </a:r>
            <a:r>
              <a:rPr lang="en-US" sz="1250" dirty="0">
                <a:solidFill>
                  <a:srgbClr val="231F20"/>
                </a:solidFill>
                <a:latin typeface="Palatino-Roman"/>
              </a:rPr>
              <a:t>, equipment, and the HVAC system. Design requirements </a:t>
            </a:r>
            <a:r>
              <a:rPr lang="en-US" sz="1250" dirty="0" smtClean="0">
                <a:solidFill>
                  <a:srgbClr val="231F20"/>
                </a:solidFill>
                <a:latin typeface="Palatino-Roman"/>
              </a:rPr>
              <a:t>are dictated </a:t>
            </a:r>
            <a:r>
              <a:rPr lang="en-US" sz="1250" dirty="0">
                <a:solidFill>
                  <a:srgbClr val="231F20"/>
                </a:solidFill>
                <a:latin typeface="Palatino-Roman"/>
              </a:rPr>
              <a:t>by the space. A designer may have to be very careful to design </a:t>
            </a:r>
            <a:r>
              <a:rPr lang="en-US" sz="1250" dirty="0" smtClean="0">
                <a:solidFill>
                  <a:srgbClr val="231F20"/>
                </a:solidFill>
                <a:latin typeface="Palatino-Roman"/>
              </a:rPr>
              <a:t>a virtually </a:t>
            </a:r>
            <a:r>
              <a:rPr lang="en-US" sz="1250" dirty="0">
                <a:solidFill>
                  <a:srgbClr val="231F20"/>
                </a:solidFill>
                <a:latin typeface="Palatino-Roman"/>
              </a:rPr>
              <a:t>silent system for a recording studio. On the other hand, the </a:t>
            </a:r>
            <a:r>
              <a:rPr lang="en-US" sz="1250" dirty="0" smtClean="0">
                <a:solidFill>
                  <a:srgbClr val="231F20"/>
                </a:solidFill>
                <a:latin typeface="Palatino-Roman"/>
              </a:rPr>
              <a:t>design for </a:t>
            </a:r>
            <a:r>
              <a:rPr lang="en-US" sz="1250" dirty="0">
                <a:solidFill>
                  <a:srgbClr val="231F20"/>
                </a:solidFill>
                <a:latin typeface="Palatino-Roman"/>
              </a:rPr>
              <a:t>a noisy foundry may not require any acoustical design consideration.</a:t>
            </a:r>
          </a:p>
          <a:p>
            <a:pPr algn="just"/>
            <a:r>
              <a:rPr lang="en-US" sz="1250" dirty="0">
                <a:solidFill>
                  <a:srgbClr val="231F20"/>
                </a:solidFill>
                <a:latin typeface="Palatino-Roman"/>
              </a:rPr>
              <a:t>4. </a:t>
            </a:r>
            <a:r>
              <a:rPr lang="en-US" sz="1250" b="1" dirty="0">
                <a:solidFill>
                  <a:srgbClr val="231F20"/>
                </a:solidFill>
                <a:latin typeface="Palatino-Roman"/>
              </a:rPr>
              <a:t>The </a:t>
            </a:r>
            <a:r>
              <a:rPr lang="en-US" sz="1250" b="1" dirty="0">
                <a:solidFill>
                  <a:srgbClr val="231F20"/>
                </a:solidFill>
                <a:latin typeface="Palatino-Italic"/>
              </a:rPr>
              <a:t>lighting </a:t>
            </a:r>
            <a:r>
              <a:rPr lang="en-US" sz="1250" b="1" dirty="0">
                <a:solidFill>
                  <a:srgbClr val="231F20"/>
                </a:solidFill>
                <a:latin typeface="Palatino-Roman"/>
              </a:rPr>
              <a:t>influences </a:t>
            </a:r>
            <a:r>
              <a:rPr lang="en-US" sz="1250" dirty="0">
                <a:solidFill>
                  <a:srgbClr val="231F20"/>
                </a:solidFill>
                <a:latin typeface="Palatino-Roman"/>
              </a:rPr>
              <a:t>the HVAC design, since all lights give off heat. </a:t>
            </a:r>
            <a:r>
              <a:rPr lang="en-US" sz="1250" dirty="0" smtClean="0">
                <a:solidFill>
                  <a:srgbClr val="231F20"/>
                </a:solidFill>
                <a:latin typeface="Palatino-Roman"/>
              </a:rPr>
              <a:t>The lighting </a:t>
            </a:r>
            <a:r>
              <a:rPr lang="en-US" sz="1250" dirty="0">
                <a:solidFill>
                  <a:srgbClr val="231F20"/>
                </a:solidFill>
                <a:latin typeface="Palatino-Roman"/>
              </a:rPr>
              <a:t>also influences the occupants’ perception of comfort. If the </a:t>
            </a:r>
            <a:r>
              <a:rPr lang="en-US" sz="1250" dirty="0" smtClean="0">
                <a:solidFill>
                  <a:srgbClr val="231F20"/>
                </a:solidFill>
                <a:latin typeface="Palatino-Roman"/>
              </a:rPr>
              <a:t>lights are </a:t>
            </a:r>
            <a:r>
              <a:rPr lang="en-US" sz="1250" dirty="0">
                <a:solidFill>
                  <a:srgbClr val="231F20"/>
                </a:solidFill>
                <a:latin typeface="Palatino-Roman"/>
              </a:rPr>
              <a:t>much too bright, the occupants may feel uncomfortable.</a:t>
            </a:r>
          </a:p>
          <a:p>
            <a:pPr algn="just"/>
            <a:r>
              <a:rPr lang="en-US" sz="1250" dirty="0">
                <a:solidFill>
                  <a:srgbClr val="231F20"/>
                </a:solidFill>
                <a:latin typeface="Palatino-Roman"/>
              </a:rPr>
              <a:t>5. </a:t>
            </a:r>
            <a:r>
              <a:rPr lang="en-US" sz="1250" b="1" dirty="0">
                <a:solidFill>
                  <a:srgbClr val="231F20"/>
                </a:solidFill>
                <a:latin typeface="Palatino-Roman"/>
              </a:rPr>
              <a:t>The </a:t>
            </a:r>
            <a:r>
              <a:rPr lang="en-US" sz="1250" b="1" dirty="0">
                <a:solidFill>
                  <a:srgbClr val="231F20"/>
                </a:solidFill>
                <a:latin typeface="Palatino-Italic"/>
              </a:rPr>
              <a:t>physical </a:t>
            </a:r>
            <a:r>
              <a:rPr lang="en-US" sz="1250" b="1" dirty="0">
                <a:solidFill>
                  <a:srgbClr val="231F20"/>
                </a:solidFill>
                <a:latin typeface="Palatino-Roman"/>
              </a:rPr>
              <a:t>aspects </a:t>
            </a:r>
            <a:r>
              <a:rPr lang="en-US" sz="1250" dirty="0">
                <a:solidFill>
                  <a:srgbClr val="231F20"/>
                </a:solidFill>
                <a:latin typeface="Palatino-Roman"/>
              </a:rPr>
              <a:t>of the space that have an influence on the </a:t>
            </a:r>
            <a:r>
              <a:rPr lang="en-US" sz="1250" dirty="0" smtClean="0">
                <a:solidFill>
                  <a:srgbClr val="231F20"/>
                </a:solidFill>
                <a:latin typeface="Palatino-Roman"/>
              </a:rPr>
              <a:t>occupants include </a:t>
            </a:r>
            <a:r>
              <a:rPr lang="en-US" sz="1250" dirty="0">
                <a:solidFill>
                  <a:srgbClr val="231F20"/>
                </a:solidFill>
                <a:latin typeface="Palatino-Roman"/>
              </a:rPr>
              <a:t>both the architectural design aspects of the space, and the </a:t>
            </a:r>
            <a:r>
              <a:rPr lang="en-US" sz="1250" dirty="0" smtClean="0">
                <a:solidFill>
                  <a:srgbClr val="231F20"/>
                </a:solidFill>
                <a:latin typeface="Palatino-Roman"/>
              </a:rPr>
              <a:t>interior design</a:t>
            </a:r>
            <a:r>
              <a:rPr lang="en-US" sz="1250" dirty="0">
                <a:solidFill>
                  <a:srgbClr val="231F20"/>
                </a:solidFill>
                <a:latin typeface="Palatino-Roman"/>
              </a:rPr>
              <a:t>. Issues like chair comfort, the height of computer keyboards, </a:t>
            </a:r>
            <a:r>
              <a:rPr lang="en-US" sz="1250" dirty="0" smtClean="0">
                <a:solidFill>
                  <a:srgbClr val="231F20"/>
                </a:solidFill>
                <a:latin typeface="Palatino-Roman"/>
              </a:rPr>
              <a:t>or reflections </a:t>
            </a:r>
            <a:r>
              <a:rPr lang="en-US" sz="1250" dirty="0">
                <a:solidFill>
                  <a:srgbClr val="231F20"/>
                </a:solidFill>
                <a:latin typeface="Palatino-Roman"/>
              </a:rPr>
              <a:t>off computer screens have no relation to the HVAC </a:t>
            </a:r>
            <a:r>
              <a:rPr lang="en-US" sz="1250" dirty="0" smtClean="0">
                <a:solidFill>
                  <a:srgbClr val="231F20"/>
                </a:solidFill>
                <a:latin typeface="Palatino-Roman"/>
              </a:rPr>
              <a:t>design, however </a:t>
            </a:r>
            <a:r>
              <a:rPr lang="en-US" sz="1250" dirty="0">
                <a:solidFill>
                  <a:srgbClr val="231F20"/>
                </a:solidFill>
                <a:latin typeface="Palatino-Roman"/>
              </a:rPr>
              <a:t>they may affect how occupants perceive the overall comfort </a:t>
            </a:r>
            <a:r>
              <a:rPr lang="en-US" sz="1250" dirty="0" smtClean="0">
                <a:solidFill>
                  <a:srgbClr val="231F20"/>
                </a:solidFill>
                <a:latin typeface="Palatino-Roman"/>
              </a:rPr>
              <a:t>of the </a:t>
            </a:r>
            <a:r>
              <a:rPr lang="en-US" sz="1250" dirty="0">
                <a:solidFill>
                  <a:srgbClr val="231F20"/>
                </a:solidFill>
                <a:latin typeface="Palatino-Roman"/>
              </a:rPr>
              <a:t>space.</a:t>
            </a:r>
          </a:p>
          <a:p>
            <a:pPr algn="just"/>
            <a:r>
              <a:rPr lang="en-US" sz="1250" dirty="0">
                <a:solidFill>
                  <a:srgbClr val="231F20"/>
                </a:solidFill>
                <a:latin typeface="Palatino-Roman"/>
              </a:rPr>
              <a:t>6. </a:t>
            </a:r>
            <a:r>
              <a:rPr lang="en-US" sz="1250" b="1" dirty="0">
                <a:solidFill>
                  <a:srgbClr val="231F20"/>
                </a:solidFill>
                <a:latin typeface="Palatino-Roman"/>
              </a:rPr>
              <a:t>The </a:t>
            </a:r>
            <a:r>
              <a:rPr lang="en-US" sz="1250" b="1" dirty="0">
                <a:solidFill>
                  <a:srgbClr val="231F20"/>
                </a:solidFill>
                <a:latin typeface="Palatino-Italic"/>
              </a:rPr>
              <a:t>psychosocial </a:t>
            </a:r>
            <a:r>
              <a:rPr lang="en-US" sz="1250" b="1" dirty="0">
                <a:solidFill>
                  <a:srgbClr val="231F20"/>
                </a:solidFill>
                <a:latin typeface="Palatino-Roman"/>
              </a:rPr>
              <a:t>situation</a:t>
            </a:r>
            <a:r>
              <a:rPr lang="en-US" sz="1250" dirty="0">
                <a:solidFill>
                  <a:srgbClr val="231F20"/>
                </a:solidFill>
                <a:latin typeface="Palatino-Roman"/>
              </a:rPr>
              <a:t>, the interaction between people in the space, is </a:t>
            </a:r>
            <a:r>
              <a:rPr lang="en-US" sz="1250" dirty="0" smtClean="0">
                <a:solidFill>
                  <a:srgbClr val="231F20"/>
                </a:solidFill>
                <a:latin typeface="Palatino-Roman"/>
              </a:rPr>
              <a:t>not a </a:t>
            </a:r>
            <a:r>
              <a:rPr lang="en-US" sz="1250" dirty="0">
                <a:solidFill>
                  <a:srgbClr val="231F20"/>
                </a:solidFill>
                <a:latin typeface="Palatino-Roman"/>
              </a:rPr>
              <a:t>design issue but can create strong feelings about the comfort of the space.</a:t>
            </a:r>
            <a:endParaRPr lang="en-US" sz="1250" dirty="0"/>
          </a:p>
        </p:txBody>
      </p:sp>
    </p:spTree>
    <p:extLst>
      <p:ext uri="{BB962C8B-B14F-4D97-AF65-F5344CB8AC3E}">
        <p14:creationId xmlns:p14="http://schemas.microsoft.com/office/powerpoint/2010/main" val="235576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052736"/>
            <a:ext cx="8604448" cy="1169551"/>
          </a:xfrm>
          <a:prstGeom prst="rect">
            <a:avLst/>
          </a:prstGeom>
        </p:spPr>
        <p:txBody>
          <a:bodyPr wrap="square">
            <a:spAutoFit/>
          </a:bodyPr>
          <a:lstStyle/>
          <a:p>
            <a:pPr algn="justLow" rtl="1"/>
            <a:r>
              <a:rPr lang="ar-IQ" sz="1400" dirty="0"/>
              <a:t>ست سمات </a:t>
            </a:r>
            <a:r>
              <a:rPr lang="ar-IQ" sz="1400" dirty="0" smtClean="0"/>
              <a:t>تؤثر على الراحة في الفضاء: الحرارة، نوعية </a:t>
            </a:r>
            <a:r>
              <a:rPr lang="ar-IQ" sz="1400" dirty="0"/>
              <a:t>الهواء، </a:t>
            </a:r>
            <a:r>
              <a:rPr lang="ar-IQ" sz="1400" dirty="0" smtClean="0"/>
              <a:t>المؤثرات الصوتية</a:t>
            </a:r>
            <a:r>
              <a:rPr lang="ar-IQ" sz="1400" dirty="0"/>
              <a:t>، </a:t>
            </a:r>
            <a:r>
              <a:rPr lang="ar-IQ" sz="1400" dirty="0" smtClean="0"/>
              <a:t>الإضاءة</a:t>
            </a:r>
            <a:r>
              <a:rPr lang="ar-IQ" sz="1400" dirty="0"/>
              <a:t>، </a:t>
            </a:r>
            <a:r>
              <a:rPr lang="ar-IQ" sz="1400" dirty="0" smtClean="0"/>
              <a:t>الفيزيائية ، </a:t>
            </a:r>
            <a:r>
              <a:rPr lang="ar-IQ" sz="1400" dirty="0"/>
              <a:t>والنفسية والاجتماعية. ومن بين هذه الظروف، لا يمكن التحكم مباشرة في الظروف الحرارية وجودة الهواء إلا من خلال نظام التدفئة والتهوية وتكييف الهواء. قد تتأثر البيئة الصوتية (الضوضاء) إلى حد ما. </a:t>
            </a:r>
            <a:r>
              <a:rPr lang="ar-IQ" sz="1400" b="1" dirty="0"/>
              <a:t>الإضاءة والجوانب المعمارية هي مجال آخر، ولكن هذه يمكن أن تؤثر على كيفية النظر إلى التكييف. </a:t>
            </a:r>
            <a:r>
              <a:rPr lang="ar-IQ" sz="1400" dirty="0"/>
              <a:t>تعتمد البيئة النفسية والاجتماعية (كيف يتفاعل الناس بشكل اجتماعي، أو غير </a:t>
            </a:r>
            <a:r>
              <a:rPr lang="ar-IQ" sz="1400" dirty="0" smtClean="0"/>
              <a:t>اجتماعي) </a:t>
            </a:r>
            <a:r>
              <a:rPr lang="ar-IQ" sz="1400" dirty="0"/>
              <a:t>في الفضاء إلى حد كبير على شاغليها، بدلا من تصميم الفضاء. وسننظر بإيجاز في هذه الجوانب الستة للمساحة وتأثيرها على الراحة.</a:t>
            </a:r>
            <a:endParaRPr lang="en-US" sz="1400" dirty="0"/>
          </a:p>
        </p:txBody>
      </p:sp>
      <p:sp>
        <p:nvSpPr>
          <p:cNvPr id="5" name="Rectangle 4"/>
          <p:cNvSpPr/>
          <p:nvPr/>
        </p:nvSpPr>
        <p:spPr>
          <a:xfrm>
            <a:off x="251520" y="2348880"/>
            <a:ext cx="8604448" cy="3754874"/>
          </a:xfrm>
          <a:prstGeom prst="rect">
            <a:avLst/>
          </a:prstGeom>
        </p:spPr>
        <p:txBody>
          <a:bodyPr wrap="square">
            <a:spAutoFit/>
          </a:bodyPr>
          <a:lstStyle/>
          <a:p>
            <a:pPr algn="justLow" rtl="1"/>
            <a:r>
              <a:rPr lang="ar-IQ" sz="1400" dirty="0" smtClean="0"/>
              <a:t>1. تشمل </a:t>
            </a:r>
            <a:r>
              <a:rPr lang="ar-IQ" sz="1400" dirty="0"/>
              <a:t>الظروف الحرارية أكثر من مجرد درجة حرارة الهواء. إذا كانت سرعة الهواء عالية </a:t>
            </a:r>
            <a:r>
              <a:rPr lang="ar-IQ" sz="1400" dirty="0" smtClean="0"/>
              <a:t>جدا فسوف يعتبر </a:t>
            </a:r>
            <a:r>
              <a:rPr lang="ar-IQ" sz="1400" dirty="0"/>
              <a:t>الفضاء </a:t>
            </a:r>
            <a:r>
              <a:rPr lang="ar-IQ" sz="1400" dirty="0" smtClean="0"/>
              <a:t>مفتوحا.  اما إذا </a:t>
            </a:r>
            <a:r>
              <a:rPr lang="ar-IQ" sz="1400" dirty="0"/>
              <a:t>لم يكن هناك حركة هوائية، قد يعتبر </a:t>
            </a:r>
            <a:r>
              <a:rPr lang="ar-IQ" sz="1400" dirty="0" smtClean="0"/>
              <a:t>الفضاء </a:t>
            </a:r>
            <a:r>
              <a:rPr lang="ar-IQ" sz="1400" dirty="0"/>
              <a:t>"خانق". يتم التحكم إلى حد كبير في سرعة الهواء في </a:t>
            </a:r>
            <a:r>
              <a:rPr lang="ar-IQ" sz="1400" dirty="0" smtClean="0"/>
              <a:t>الفضاءات المكيفة </a:t>
            </a:r>
            <a:r>
              <a:rPr lang="ar-IQ" sz="1400" dirty="0"/>
              <a:t>ميكانيكيا من خلال تصميم النظام. من ناحية أخرى، لنفترض أن </a:t>
            </a:r>
            <a:r>
              <a:rPr lang="ar-IQ" sz="1400" dirty="0" smtClean="0"/>
              <a:t>شاغلي</a:t>
            </a:r>
            <a:r>
              <a:rPr lang="en-US" sz="1400" dirty="0" smtClean="0"/>
              <a:t>  </a:t>
            </a:r>
            <a:r>
              <a:rPr lang="ar-IQ" sz="1400" dirty="0" smtClean="0"/>
              <a:t> الفضاء </a:t>
            </a:r>
            <a:r>
              <a:rPr lang="ar-IQ" sz="1400" dirty="0"/>
              <a:t>يجلسون بنافذة كبيرة غير مظللة. إذا بقيت درجة حرارة الهواء ثابتة ، فسوف يشعرون بالدفء الشديد عندما تشرق الشمس عليها </a:t>
            </a:r>
            <a:r>
              <a:rPr lang="ar-IQ" sz="1400" dirty="0" smtClean="0"/>
              <a:t>ويشعرون بالبرد </a:t>
            </a:r>
            <a:r>
              <a:rPr lang="ar-IQ" sz="1400" dirty="0"/>
              <a:t>عندما تخفي الغيوم الشمس. </a:t>
            </a:r>
            <a:r>
              <a:rPr lang="ar-IQ" sz="1400" b="1" dirty="0"/>
              <a:t>هذا هو الوضع الذي يؤثر فيه التصميم المعماري للفضاء على الراحة الحرارية لشاغلها ، بغض النظر عن درجة حرارة الفضاء. </a:t>
            </a:r>
            <a:endParaRPr lang="ar-IQ" sz="1400" b="1" dirty="0" smtClean="0"/>
          </a:p>
          <a:p>
            <a:pPr algn="justLow" rtl="1"/>
            <a:r>
              <a:rPr lang="ar-IQ" sz="1400" dirty="0" smtClean="0"/>
              <a:t>2. </a:t>
            </a:r>
            <a:r>
              <a:rPr lang="ar-IQ" sz="1400" b="1" dirty="0"/>
              <a:t>تتأثر جودة الهواء في الفضاء بالتلوث الناجم عن شاغليه ومحتويات الفضاء الأخرى. وينخفض هذا التلوث، إلى حد كبير أو أقل، بسبب كمية الهواء الخارجي التي تدخل إلى الفضاء لتخفيف الملوثات. عادة، تتطلب المساحات المشغولة بكثافة، مثل دور السينما، والأنشطة الملوثة الثقيلة، مثل الطهي، كمية من الهواء الخارجي أعلى بكثير من </a:t>
            </a:r>
            <a:r>
              <a:rPr lang="ar-IQ" sz="1400" b="1" dirty="0" smtClean="0"/>
              <a:t>مباني </a:t>
            </a:r>
            <a:r>
              <a:rPr lang="ar-IQ" sz="1400" b="1" dirty="0"/>
              <a:t>المكاتب أو السكن</a:t>
            </a:r>
            <a:r>
              <a:rPr lang="ar-IQ" sz="1400" b="1" dirty="0" smtClean="0"/>
              <a:t>.</a:t>
            </a:r>
          </a:p>
          <a:p>
            <a:pPr algn="justLow" rtl="1"/>
            <a:r>
              <a:rPr lang="ar-IQ" sz="1400" dirty="0"/>
              <a:t>3. قد تتأثر البيئة الصوتية بضوضاء المرور الخارجية ، وشاغليها الآخرين ، والمعدات ، ونظام التكييف. متطلبات التصميم </a:t>
            </a:r>
            <a:r>
              <a:rPr lang="ar-IQ" sz="1400" dirty="0" smtClean="0"/>
              <a:t>تعتمد على المساحة ووظيفة البناية المراد تصميمها. </a:t>
            </a:r>
            <a:r>
              <a:rPr lang="ar-IQ" sz="1400" dirty="0"/>
              <a:t>قد يكون المصمم حريصا جدا على تصميم نظام صامت تقريبا لاستوديو التسجيل. من ناحية أخرى، قد لا يتطلب تصميم مسبك صاخب أي اعتبار للتصميم الصوتي</a:t>
            </a:r>
            <a:r>
              <a:rPr lang="ar-IQ" sz="1400" dirty="0" smtClean="0"/>
              <a:t>.</a:t>
            </a:r>
          </a:p>
          <a:p>
            <a:pPr algn="justLow" rtl="1"/>
            <a:r>
              <a:rPr lang="ar-IQ" sz="1400" dirty="0"/>
              <a:t>4. </a:t>
            </a:r>
            <a:r>
              <a:rPr lang="ar-IQ" sz="1400" dirty="0" smtClean="0"/>
              <a:t>الإضاءة ايضا تؤثر </a:t>
            </a:r>
            <a:r>
              <a:rPr lang="ar-IQ" sz="1400" dirty="0"/>
              <a:t>على تصميم التكييف، لأن جميع الأضواء </a:t>
            </a:r>
            <a:r>
              <a:rPr lang="ar-IQ" sz="1400" dirty="0" smtClean="0"/>
              <a:t>تزود الفضاء بالحرارة</a:t>
            </a:r>
            <a:r>
              <a:rPr lang="ar-IQ" sz="1400" dirty="0"/>
              <a:t>. تؤثر الإضاءة أيضا على إدراك </a:t>
            </a:r>
            <a:r>
              <a:rPr lang="ar-IQ" sz="1400" dirty="0" smtClean="0"/>
              <a:t>شاغلي الحيز </a:t>
            </a:r>
            <a:r>
              <a:rPr lang="ar-IQ" sz="1400" dirty="0"/>
              <a:t>للراحة. إذا كانت الأضواء ساطعة للغاية ، فقد يشعر </a:t>
            </a:r>
            <a:r>
              <a:rPr lang="ar-IQ" sz="1400" dirty="0" smtClean="0"/>
              <a:t>شاغلو الفضاء </a:t>
            </a:r>
            <a:r>
              <a:rPr lang="ar-IQ" sz="1400" dirty="0"/>
              <a:t>بعدم الارتياح</a:t>
            </a:r>
            <a:r>
              <a:rPr lang="ar-IQ" sz="1400" dirty="0" smtClean="0"/>
              <a:t>.</a:t>
            </a:r>
          </a:p>
          <a:p>
            <a:pPr algn="justLow" rtl="1"/>
            <a:r>
              <a:rPr lang="ar-IQ" sz="1400" dirty="0"/>
              <a:t>5. الجوانب </a:t>
            </a:r>
            <a:r>
              <a:rPr lang="ar-IQ" sz="1400" dirty="0" smtClean="0"/>
              <a:t>الفيزيائية </a:t>
            </a:r>
            <a:r>
              <a:rPr lang="ar-IQ" sz="1400" dirty="0"/>
              <a:t>للمساحة التي لها تأثير على </a:t>
            </a:r>
            <a:r>
              <a:rPr lang="ar-IQ" sz="1400" dirty="0" smtClean="0"/>
              <a:t>شاغلي الفضاء </a:t>
            </a:r>
            <a:r>
              <a:rPr lang="ar-IQ" sz="1400" dirty="0"/>
              <a:t>تشمل كل من </a:t>
            </a:r>
            <a:r>
              <a:rPr lang="ar-IQ" sz="1400" b="1" dirty="0"/>
              <a:t>جوانب التصميم المعماري </a:t>
            </a:r>
            <a:r>
              <a:rPr lang="ar-IQ" sz="1400" dirty="0"/>
              <a:t>للمساحة، والتصميم الداخلي. قضايا مثل </a:t>
            </a:r>
            <a:r>
              <a:rPr lang="ar-IQ" sz="1400" dirty="0" smtClean="0"/>
              <a:t>راحة الكراسي، </a:t>
            </a:r>
            <a:r>
              <a:rPr lang="ar-IQ" sz="1400" dirty="0"/>
              <a:t>وارتفاع لوحات مفاتيح الكمبيوتر، أو انعكاسات </a:t>
            </a:r>
            <a:r>
              <a:rPr lang="ar-IQ" sz="1400" dirty="0" smtClean="0"/>
              <a:t>شاشات الكمبيوتر </a:t>
            </a:r>
            <a:r>
              <a:rPr lang="ar-IQ" sz="1400" dirty="0"/>
              <a:t>لا علاقة لها </a:t>
            </a:r>
            <a:r>
              <a:rPr lang="ar-IQ" sz="1400" dirty="0" smtClean="0"/>
              <a:t>بتصميم </a:t>
            </a:r>
            <a:r>
              <a:rPr lang="ar-IQ" sz="1400" dirty="0"/>
              <a:t>التكييف، ومع ذلك فإنها قد تؤثر على كيفية </a:t>
            </a:r>
            <a:r>
              <a:rPr lang="ar-IQ" sz="1400" dirty="0" smtClean="0"/>
              <a:t>شعورشاغلي الفضاء بالراحة </a:t>
            </a:r>
            <a:r>
              <a:rPr lang="ar-IQ" sz="1400" dirty="0"/>
              <a:t>الشاملة للمساحة. </a:t>
            </a:r>
            <a:endParaRPr lang="ar-IQ" sz="1400" dirty="0" smtClean="0"/>
          </a:p>
          <a:p>
            <a:pPr algn="justLow" rtl="1"/>
            <a:r>
              <a:rPr lang="ar-IQ" sz="1400" dirty="0" smtClean="0"/>
              <a:t>6- </a:t>
            </a:r>
            <a:r>
              <a:rPr lang="ar-IQ" sz="1400" dirty="0"/>
              <a:t>إن الحالة النفسية الاجتماعية، والتفاعل بين الناس في الفضاء، ليست مسألة تصميم، بل يمكن أن تخلق مشاعر قوية بشأن راحة الفضاء.</a:t>
            </a:r>
            <a:endParaRPr lang="en-US" sz="1400" dirty="0"/>
          </a:p>
        </p:txBody>
      </p:sp>
      <p:sp>
        <p:nvSpPr>
          <p:cNvPr id="6" name="TextBox 5"/>
          <p:cNvSpPr txBox="1"/>
          <p:nvPr/>
        </p:nvSpPr>
        <p:spPr>
          <a:xfrm>
            <a:off x="269832" y="332656"/>
            <a:ext cx="864399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smtClean="0">
                <a:latin typeface="Arial Black" pitchFamily="34" charset="0"/>
                <a:cs typeface="(AH) Manal Black" pitchFamily="2" charset="-78"/>
              </a:rPr>
              <a:t>1. Attributes</a:t>
            </a:r>
            <a:r>
              <a:rPr lang="en-US" sz="2200" b="1" dirty="0" smtClean="0">
                <a:solidFill>
                  <a:srgbClr val="231F20"/>
                </a:solidFill>
                <a:latin typeface="GillSans-Bold"/>
              </a:rPr>
              <a:t> </a:t>
            </a:r>
            <a:r>
              <a:rPr lang="en-US" sz="2200" dirty="0">
                <a:latin typeface="Arial Black" pitchFamily="34" charset="0"/>
                <a:cs typeface="(AH) Manal Black" pitchFamily="2" charset="-78"/>
              </a:rPr>
              <a:t>of</a:t>
            </a:r>
            <a:r>
              <a:rPr lang="en-US" sz="2200" b="1" dirty="0">
                <a:solidFill>
                  <a:srgbClr val="231F20"/>
                </a:solidFill>
                <a:latin typeface="GillSans-Bold"/>
              </a:rPr>
              <a:t> </a:t>
            </a:r>
            <a:r>
              <a:rPr lang="en-US" sz="2200" dirty="0">
                <a:latin typeface="Arial Black" pitchFamily="34" charset="0"/>
                <a:cs typeface="(AH) Manal Black" pitchFamily="2" charset="-78"/>
              </a:rPr>
              <a:t>the</a:t>
            </a:r>
            <a:r>
              <a:rPr lang="en-US" sz="2200" b="1" dirty="0">
                <a:solidFill>
                  <a:srgbClr val="231F20"/>
                </a:solidFill>
                <a:latin typeface="GillSans-Bold"/>
              </a:rPr>
              <a:t> </a:t>
            </a:r>
            <a:r>
              <a:rPr lang="en-US" sz="2200" dirty="0" smtClean="0">
                <a:latin typeface="Arial Black" pitchFamily="34" charset="0"/>
                <a:cs typeface="(AH) Manal Black" pitchFamily="2" charset="-78"/>
              </a:rPr>
              <a:t>Space</a:t>
            </a:r>
            <a:endParaRPr lang="en-US" sz="2200" dirty="0">
              <a:latin typeface="Arial Black" pitchFamily="34" charset="0"/>
              <a:cs typeface="(AH) Manal Black" pitchFamily="2" charset="-78"/>
            </a:endParaRPr>
          </a:p>
        </p:txBody>
      </p:sp>
    </p:spTree>
    <p:extLst>
      <p:ext uri="{BB962C8B-B14F-4D97-AF65-F5344CB8AC3E}">
        <p14:creationId xmlns:p14="http://schemas.microsoft.com/office/powerpoint/2010/main" val="131915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b="1" dirty="0" smtClean="0"/>
              <a:t>2. Characteristics </a:t>
            </a:r>
            <a:r>
              <a:rPr lang="en-US" sz="2400" b="1" dirty="0"/>
              <a:t>of the </a:t>
            </a:r>
            <a:r>
              <a:rPr lang="en-US" sz="2400" b="1" dirty="0" smtClean="0"/>
              <a:t>Individual</a:t>
            </a:r>
            <a:endParaRPr lang="en-US" sz="1600" b="1" dirty="0" smtClean="0">
              <a:latin typeface="Arial Black" pitchFamily="34" charset="0"/>
              <a:cs typeface="(AH) Manal Black" pitchFamily="2" charset="-78"/>
            </a:endParaRPr>
          </a:p>
        </p:txBody>
      </p:sp>
      <p:sp>
        <p:nvSpPr>
          <p:cNvPr id="2" name="Rectangle 1"/>
          <p:cNvSpPr/>
          <p:nvPr/>
        </p:nvSpPr>
        <p:spPr>
          <a:xfrm>
            <a:off x="214282" y="1052736"/>
            <a:ext cx="8643998" cy="2031325"/>
          </a:xfrm>
          <a:prstGeom prst="rect">
            <a:avLst/>
          </a:prstGeom>
        </p:spPr>
        <p:txBody>
          <a:bodyPr wrap="square">
            <a:spAutoFit/>
          </a:bodyPr>
          <a:lstStyle/>
          <a:p>
            <a:pPr algn="justLow"/>
            <a:r>
              <a:rPr lang="en-US" sz="1400" dirty="0" smtClean="0">
                <a:solidFill>
                  <a:srgbClr val="231F20"/>
                </a:solidFill>
              </a:rPr>
              <a:t>All</a:t>
            </a:r>
            <a:r>
              <a:rPr lang="ar-IQ" sz="1400" dirty="0" smtClean="0">
                <a:solidFill>
                  <a:srgbClr val="231F20"/>
                </a:solidFill>
              </a:rPr>
              <a:t> </a:t>
            </a:r>
            <a:r>
              <a:rPr lang="en-US" sz="1400" dirty="0" smtClean="0">
                <a:solidFill>
                  <a:srgbClr val="231F20"/>
                </a:solidFill>
              </a:rPr>
              <a:t>people </a:t>
            </a:r>
            <a:r>
              <a:rPr lang="en-US" sz="1400" dirty="0">
                <a:solidFill>
                  <a:srgbClr val="231F20"/>
                </a:solidFill>
              </a:rPr>
              <a:t>bring with them health, vulnerabilities and </a:t>
            </a:r>
            <a:r>
              <a:rPr lang="en-US" sz="1400" dirty="0" smtClean="0">
                <a:solidFill>
                  <a:srgbClr val="231F20"/>
                </a:solidFill>
              </a:rPr>
              <a:t>expectations. Their </a:t>
            </a:r>
            <a:r>
              <a:rPr lang="en-US" sz="1400" dirty="0">
                <a:solidFill>
                  <a:srgbClr val="231F20"/>
                </a:solidFill>
              </a:rPr>
              <a:t>health</a:t>
            </a:r>
            <a:r>
              <a:rPr lang="en-US" sz="1400" i="1" dirty="0">
                <a:solidFill>
                  <a:srgbClr val="231F20"/>
                </a:solidFill>
              </a:rPr>
              <a:t> </a:t>
            </a:r>
            <a:r>
              <a:rPr lang="en-US" sz="1400" dirty="0">
                <a:solidFill>
                  <a:srgbClr val="231F20"/>
                </a:solidFill>
              </a:rPr>
              <a:t>may be excellent and they may not even notice the </a:t>
            </a:r>
            <a:r>
              <a:rPr lang="en-US" sz="1400" dirty="0" smtClean="0">
                <a:solidFill>
                  <a:srgbClr val="231F20"/>
                </a:solidFill>
              </a:rPr>
              <a:t>draft from </a:t>
            </a:r>
            <a:r>
              <a:rPr lang="en-US" sz="1400" dirty="0">
                <a:solidFill>
                  <a:srgbClr val="231F20"/>
                </a:solidFill>
              </a:rPr>
              <a:t>the air conditioning. On the other hand if the occupants are patients in </a:t>
            </a:r>
            <a:r>
              <a:rPr lang="en-US" sz="1400" dirty="0" smtClean="0">
                <a:solidFill>
                  <a:srgbClr val="231F20"/>
                </a:solidFill>
              </a:rPr>
              <a:t>a doctor’s </a:t>
            </a:r>
            <a:r>
              <a:rPr lang="en-US" sz="1400" dirty="0">
                <a:solidFill>
                  <a:srgbClr val="231F20"/>
                </a:solidFill>
              </a:rPr>
              <a:t>waiting room, they could perceive a cold draft as very </a:t>
            </a:r>
            <a:r>
              <a:rPr lang="en-US" sz="1400" dirty="0" smtClean="0">
                <a:solidFill>
                  <a:srgbClr val="231F20"/>
                </a:solidFill>
              </a:rPr>
              <a:t>uncomfortable and distressing. The </a:t>
            </a:r>
            <a:r>
              <a:rPr lang="en-US" sz="1400" dirty="0">
                <a:solidFill>
                  <a:srgbClr val="231F20"/>
                </a:solidFill>
              </a:rPr>
              <a:t>occupants can also vary in </a:t>
            </a:r>
            <a:r>
              <a:rPr lang="en-US" sz="1400" i="1" dirty="0">
                <a:solidFill>
                  <a:srgbClr val="231F20"/>
                </a:solidFill>
              </a:rPr>
              <a:t>vulnerability</a:t>
            </a:r>
            <a:r>
              <a:rPr lang="en-US" sz="1400" dirty="0">
                <a:solidFill>
                  <a:srgbClr val="231F20"/>
                </a:solidFill>
              </a:rPr>
              <a:t>. For example, cool floors </a:t>
            </a:r>
            <a:r>
              <a:rPr lang="en-US" sz="1400" dirty="0" smtClean="0">
                <a:solidFill>
                  <a:srgbClr val="231F20"/>
                </a:solidFill>
              </a:rPr>
              <a:t>will likely </a:t>
            </a:r>
            <a:r>
              <a:rPr lang="en-US" sz="1400" dirty="0">
                <a:solidFill>
                  <a:srgbClr val="231F20"/>
                </a:solidFill>
              </a:rPr>
              <a:t>not affect an active adult who is wearing shoes. The same floor may </a:t>
            </a:r>
            <a:r>
              <a:rPr lang="en-US" sz="1400" dirty="0" smtClean="0">
                <a:solidFill>
                  <a:srgbClr val="231F20"/>
                </a:solidFill>
              </a:rPr>
              <a:t>be uncomfortably </a:t>
            </a:r>
            <a:r>
              <a:rPr lang="en-US" sz="1400" dirty="0">
                <a:solidFill>
                  <a:srgbClr val="231F20"/>
                </a:solidFill>
              </a:rPr>
              <a:t>cold for the baby who is crawling around on </a:t>
            </a:r>
            <a:r>
              <a:rPr lang="en-US" sz="1400" dirty="0" smtClean="0">
                <a:solidFill>
                  <a:srgbClr val="231F20"/>
                </a:solidFill>
              </a:rPr>
              <a:t>it. Lastly </a:t>
            </a:r>
            <a:r>
              <a:rPr lang="en-US" sz="1400" dirty="0">
                <a:solidFill>
                  <a:srgbClr val="231F20"/>
                </a:solidFill>
              </a:rPr>
              <a:t>the occupants bring their </a:t>
            </a:r>
            <a:r>
              <a:rPr lang="en-US" sz="1400" i="1" dirty="0">
                <a:solidFill>
                  <a:srgbClr val="231F20"/>
                </a:solidFill>
              </a:rPr>
              <a:t>expectations</a:t>
            </a:r>
            <a:r>
              <a:rPr lang="en-US" sz="1400" dirty="0">
                <a:solidFill>
                  <a:srgbClr val="231F20"/>
                </a:solidFill>
              </a:rPr>
              <a:t>. When we enter a </a:t>
            </a:r>
            <a:r>
              <a:rPr lang="en-US" sz="1400" dirty="0" smtClean="0">
                <a:solidFill>
                  <a:srgbClr val="231F20"/>
                </a:solidFill>
              </a:rPr>
              <a:t>prestigious hotel</a:t>
            </a:r>
            <a:r>
              <a:rPr lang="en-US" sz="1400" dirty="0">
                <a:solidFill>
                  <a:srgbClr val="231F20"/>
                </a:solidFill>
              </a:rPr>
              <a:t>, we expect it to be comfortable. When we enter an air-conditioned </a:t>
            </a:r>
            <a:r>
              <a:rPr lang="en-US" sz="1400" dirty="0" smtClean="0">
                <a:solidFill>
                  <a:srgbClr val="231F20"/>
                </a:solidFill>
              </a:rPr>
              <a:t>building in </a:t>
            </a:r>
            <a:r>
              <a:rPr lang="en-US" sz="1400" dirty="0">
                <a:solidFill>
                  <a:srgbClr val="231F20"/>
                </a:solidFill>
              </a:rPr>
              <a:t>summer, we expect it to be cool. The expectations may </a:t>
            </a:r>
            <a:r>
              <a:rPr lang="en-US" sz="1400" dirty="0" smtClean="0">
                <a:solidFill>
                  <a:srgbClr val="231F20"/>
                </a:solidFill>
              </a:rPr>
              <a:t>be based </a:t>
            </a:r>
            <a:r>
              <a:rPr lang="en-US" sz="1400" dirty="0">
                <a:solidFill>
                  <a:srgbClr val="231F20"/>
                </a:solidFill>
              </a:rPr>
              <a:t>on </a:t>
            </a:r>
            <a:r>
              <a:rPr lang="en-US" sz="1400" dirty="0" smtClean="0">
                <a:solidFill>
                  <a:srgbClr val="231F20"/>
                </a:solidFill>
              </a:rPr>
              <a:t>previous experience </a:t>
            </a:r>
            <a:r>
              <a:rPr lang="en-US" sz="1400" dirty="0">
                <a:solidFill>
                  <a:srgbClr val="231F20"/>
                </a:solidFill>
              </a:rPr>
              <a:t>in the space or based on the visual perception of the </a:t>
            </a:r>
            <a:r>
              <a:rPr lang="en-US" sz="1400" dirty="0" smtClean="0">
                <a:solidFill>
                  <a:srgbClr val="231F20"/>
                </a:solidFill>
              </a:rPr>
              <a:t>space. For </a:t>
            </a:r>
            <a:r>
              <a:rPr lang="en-US" sz="1400" dirty="0">
                <a:solidFill>
                  <a:srgbClr val="231F20"/>
                </a:solidFill>
              </a:rPr>
              <a:t>example, when you enter the changing room in the gym, you expect it </a:t>
            </a:r>
            <a:r>
              <a:rPr lang="en-US" sz="1400" dirty="0" smtClean="0">
                <a:solidFill>
                  <a:srgbClr val="231F20"/>
                </a:solidFill>
              </a:rPr>
              <a:t>to be </a:t>
            </a:r>
            <a:r>
              <a:rPr lang="en-US" sz="1400" dirty="0">
                <a:solidFill>
                  <a:srgbClr val="231F20"/>
                </a:solidFill>
              </a:rPr>
              <a:t>smelly, and your expectations make you more tolerant of the reality.</a:t>
            </a:r>
            <a:endParaRPr lang="en-US" sz="1400" dirty="0"/>
          </a:p>
        </p:txBody>
      </p:sp>
      <p:sp>
        <p:nvSpPr>
          <p:cNvPr id="3" name="Rectangle 2"/>
          <p:cNvSpPr/>
          <p:nvPr/>
        </p:nvSpPr>
        <p:spPr>
          <a:xfrm>
            <a:off x="251520" y="3573016"/>
            <a:ext cx="8643998" cy="2308324"/>
          </a:xfrm>
          <a:prstGeom prst="rect">
            <a:avLst/>
          </a:prstGeom>
        </p:spPr>
        <p:txBody>
          <a:bodyPr wrap="square">
            <a:spAutoFit/>
          </a:bodyPr>
          <a:lstStyle/>
          <a:p>
            <a:pPr algn="just" rtl="1"/>
            <a:r>
              <a:rPr lang="ar-IQ" dirty="0"/>
              <a:t>كل الناس يجلبون معهم الصحة والضعف والتوقعات. صحتهم قد تكون ممتازة </a:t>
            </a:r>
            <a:r>
              <a:rPr lang="ar-IQ" dirty="0" smtClean="0"/>
              <a:t>وأنهم </a:t>
            </a:r>
            <a:r>
              <a:rPr lang="ar-IQ" dirty="0"/>
              <a:t>قد لا </a:t>
            </a:r>
            <a:r>
              <a:rPr lang="ar-IQ" dirty="0" smtClean="0"/>
              <a:t>ينتبهون لوجود تكييف </a:t>
            </a:r>
            <a:r>
              <a:rPr lang="ar-IQ" dirty="0"/>
              <a:t>الهواء. من ناحية أخرى إذا كان شاغلوها مرضى في غرفة انتظار الطبيب ، فيمكنهم أن ينظروا إلى </a:t>
            </a:r>
            <a:r>
              <a:rPr lang="ar-IQ" dirty="0" smtClean="0"/>
              <a:t>القليل من البرودة على </a:t>
            </a:r>
            <a:r>
              <a:rPr lang="ar-IQ" dirty="0"/>
              <a:t>أنها غير مريحة ومؤلمة للغاية. يمكن أن يختلف شاغلوها أيضا في </a:t>
            </a:r>
            <a:r>
              <a:rPr lang="ar-IQ" dirty="0" smtClean="0"/>
              <a:t>القابليات. </a:t>
            </a:r>
            <a:r>
              <a:rPr lang="ar-IQ" dirty="0"/>
              <a:t>على سبيل المثال، من المرجح ألا تؤثر الأرضيات الباردة على شخص بالغ نشط يرتدي حذاء. قد </a:t>
            </a:r>
            <a:r>
              <a:rPr lang="ar-IQ" dirty="0" smtClean="0"/>
              <a:t>تكون الارضية نفسها باردة </a:t>
            </a:r>
            <a:r>
              <a:rPr lang="ar-IQ" dirty="0"/>
              <a:t>بشكل غير مريح للطفل الذي يزحف </a:t>
            </a:r>
            <a:r>
              <a:rPr lang="ar-IQ" dirty="0" smtClean="0"/>
              <a:t>عليها. </a:t>
            </a:r>
            <a:r>
              <a:rPr lang="ar-IQ" dirty="0"/>
              <a:t>وأخيرا فإن شاغلي </a:t>
            </a:r>
            <a:r>
              <a:rPr lang="ar-IQ" dirty="0" smtClean="0"/>
              <a:t>الفضاء يختلفون بحسب </a:t>
            </a:r>
            <a:r>
              <a:rPr lang="ar-IQ" dirty="0"/>
              <a:t>توقعاتهم. عندما ندخل فندق مرموق، نتوقع أن يكون مريحا. عندما ندخل مبنى مكيف الهواء في الصيف، نتوقع أن يكون باردا. وقد تستند التوقعات إلى الخبرة السابقة في الفضاء أو إلى الإدراك البصري للفضاء. على سبيل المثال، عند دخولك غرفة تغيير الملابس في صالة الألعاب الرياضية، تتوقع أن تكون رائحتها كريهة، وتوقعاتك تجعلك أكثر تسامحا مع الواقع.</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5161</TotalTime>
  <Words>7175</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(AH) Manal Black</vt:lpstr>
      <vt:lpstr>AGA Granada غرناطة V2</vt:lpstr>
      <vt:lpstr>Arial</vt:lpstr>
      <vt:lpstr>Arial Black</vt:lpstr>
      <vt:lpstr>Calibri</vt:lpstr>
      <vt:lpstr>Cooper Black</vt:lpstr>
      <vt:lpstr>GillSans</vt:lpstr>
      <vt:lpstr>GillSans-Bold</vt:lpstr>
      <vt:lpstr>Hacen Extender X-Slant</vt:lpstr>
      <vt:lpstr>inpalb</vt:lpstr>
      <vt:lpstr>inpalr</vt:lpstr>
      <vt:lpstr>Palatino-Italic</vt:lpstr>
      <vt:lpstr>Palatino-Roman</vt:lpstr>
      <vt:lpstr>Times New Roman</vt:lpstr>
      <vt:lpstr>Office Theme</vt:lpstr>
      <vt:lpstr>HVAC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392</cp:revision>
  <dcterms:created xsi:type="dcterms:W3CDTF">2021-10-20T16:32:18Z</dcterms:created>
  <dcterms:modified xsi:type="dcterms:W3CDTF">2022-03-11T20:38:14Z</dcterms:modified>
</cp:coreProperties>
</file>